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4"/>
  </p:notesMasterIdLst>
  <p:handoutMasterIdLst>
    <p:handoutMasterId r:id="rId45"/>
  </p:handoutMasterIdLst>
  <p:sldIdLst>
    <p:sldId id="284" r:id="rId5"/>
    <p:sldId id="285" r:id="rId6"/>
    <p:sldId id="286" r:id="rId7"/>
    <p:sldId id="290" r:id="rId8"/>
    <p:sldId id="289" r:id="rId9"/>
    <p:sldId id="344" r:id="rId10"/>
    <p:sldId id="292" r:id="rId11"/>
    <p:sldId id="340" r:id="rId12"/>
    <p:sldId id="293" r:id="rId13"/>
    <p:sldId id="294" r:id="rId14"/>
    <p:sldId id="295" r:id="rId15"/>
    <p:sldId id="302" r:id="rId16"/>
    <p:sldId id="303" r:id="rId17"/>
    <p:sldId id="304" r:id="rId18"/>
    <p:sldId id="305" r:id="rId19"/>
    <p:sldId id="306" r:id="rId20"/>
    <p:sldId id="341" r:id="rId21"/>
    <p:sldId id="307" r:id="rId22"/>
    <p:sldId id="308" r:id="rId23"/>
    <p:sldId id="310" r:id="rId24"/>
    <p:sldId id="311" r:id="rId25"/>
    <p:sldId id="312" r:id="rId26"/>
    <p:sldId id="313" r:id="rId27"/>
    <p:sldId id="345" r:id="rId28"/>
    <p:sldId id="314" r:id="rId29"/>
    <p:sldId id="342" r:id="rId30"/>
    <p:sldId id="315" r:id="rId31"/>
    <p:sldId id="316" r:id="rId32"/>
    <p:sldId id="317" r:id="rId33"/>
    <p:sldId id="318" r:id="rId34"/>
    <p:sldId id="343" r:id="rId35"/>
    <p:sldId id="320" r:id="rId36"/>
    <p:sldId id="323" r:id="rId37"/>
    <p:sldId id="325" r:id="rId38"/>
    <p:sldId id="328" r:id="rId39"/>
    <p:sldId id="335" r:id="rId40"/>
    <p:sldId id="336" r:id="rId41"/>
    <p:sldId id="338" r:id="rId42"/>
    <p:sldId id="269"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33"/>
    <a:srgbClr val="002050"/>
    <a:srgbClr val="86C400"/>
    <a:srgbClr val="82BF36"/>
    <a:srgbClr val="7FBA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91" autoAdjust="0"/>
    <p:restoredTop sz="74335" autoAdjust="0"/>
  </p:normalViewPr>
  <p:slideViewPr>
    <p:cSldViewPr snapToGrid="0">
      <p:cViewPr varScale="1">
        <p:scale>
          <a:sx n="49" d="100"/>
          <a:sy n="49" d="100"/>
        </p:scale>
        <p:origin x="559" y="22"/>
      </p:cViewPr>
      <p:guideLst/>
    </p:cSldViewPr>
  </p:slideViewPr>
  <p:notesTextViewPr>
    <p:cViewPr>
      <p:scale>
        <a:sx n="1" d="1"/>
        <a:sy n="1" d="1"/>
      </p:scale>
      <p:origin x="0" y="0"/>
    </p:cViewPr>
  </p:notesText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t>10/3/2015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t>‹#›</a:t>
            </a:fld>
            <a:endParaRPr lang="en-US"/>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05A0C-54D9-45AA-87D4-C551D08DFCE1}" type="datetimeFigureOut">
              <a:rPr lang="en-US" smtClean="0"/>
              <a:t>10/3/2015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D207A-07DF-40AD-A916-9872E089CE7A}" type="slidenum">
              <a:rPr lang="en-US" smtClean="0"/>
              <a:t>‹#›</a:t>
            </a:fld>
            <a:endParaRPr lang="en-US"/>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smtClean="0"/>
              <a:t>Questions:</a:t>
            </a:r>
          </a:p>
          <a:p>
            <a:r>
              <a:rPr lang="en-US" dirty="0" smtClean="0"/>
              <a:t>Who resells</a:t>
            </a:r>
            <a:r>
              <a:rPr lang="en-US" baseline="0" dirty="0" smtClean="0"/>
              <a:t> IT services?</a:t>
            </a:r>
          </a:p>
          <a:p>
            <a:r>
              <a:rPr lang="en-US" baseline="0" dirty="0" smtClean="0"/>
              <a:t>Who is representing their own org for this tech?</a:t>
            </a:r>
          </a:p>
          <a:p>
            <a:endParaRPr lang="en-US" baseline="0" dirty="0" smtClean="0"/>
          </a:p>
          <a:p>
            <a:endParaRPr lang="en-US" baseline="0" dirty="0" smtClean="0"/>
          </a:p>
          <a:p>
            <a:r>
              <a:rPr lang="en-US" baseline="0" dirty="0" smtClean="0"/>
              <a:t>Some facts: </a:t>
            </a:r>
          </a:p>
          <a:p>
            <a:r>
              <a:rPr lang="en-US" baseline="0" dirty="0" smtClean="0"/>
              <a:t>Office 365 is in use at 4 out of 5 fortune 500 companies</a:t>
            </a:r>
          </a:p>
          <a:p>
            <a:r>
              <a:rPr lang="en-US" baseline="0" dirty="0" smtClean="0"/>
              <a:t>There are over 60 </a:t>
            </a:r>
            <a:r>
              <a:rPr lang="en-US" baseline="0" dirty="0" err="1" smtClean="0"/>
              <a:t>movbile</a:t>
            </a:r>
            <a:r>
              <a:rPr lang="en-US" baseline="0" dirty="0" smtClean="0"/>
              <a:t> apps for office now </a:t>
            </a:r>
            <a:r>
              <a:rPr lang="en-US" baseline="0" dirty="0" err="1" smtClean="0"/>
              <a:t>availbile</a:t>
            </a:r>
            <a:r>
              <a:rPr lang="en-US" baseline="0" dirty="0" smtClean="0"/>
              <a:t> on </a:t>
            </a:r>
            <a:r>
              <a:rPr lang="en-US" baseline="0" dirty="0" err="1" smtClean="0"/>
              <a:t>on</a:t>
            </a:r>
            <a:r>
              <a:rPr lang="en-US" baseline="0" dirty="0" smtClean="0"/>
              <a:t> all platforms</a:t>
            </a:r>
          </a:p>
          <a:p>
            <a:r>
              <a:rPr lang="en-US" baseline="0" dirty="0" smtClean="0"/>
              <a:t>365 is Microsoft’s fastest growing business</a:t>
            </a:r>
          </a:p>
          <a:p>
            <a:endParaRPr lang="en-US" baseline="0" dirty="0" smtClean="0"/>
          </a:p>
          <a:p>
            <a:endParaRPr lang="en-US" baseline="0" dirty="0" smtClean="0"/>
          </a:p>
          <a:p>
            <a:endParaRPr lang="en-US" baseline="0" dirty="0" smtClean="0"/>
          </a:p>
          <a:p>
            <a:endParaRPr lang="en-US" baseline="0" dirty="0" smtClean="0"/>
          </a:p>
          <a:p>
            <a:r>
              <a:rPr lang="en-US" baseline="0" dirty="0" smtClean="0"/>
              <a:t>Henry</a:t>
            </a:r>
          </a:p>
          <a:p>
            <a:endParaRPr lang="en-US" dirty="0"/>
          </a:p>
        </p:txBody>
      </p:sp>
      <p:sp>
        <p:nvSpPr>
          <p:cNvPr id="6" name="Date Placeholder 5"/>
          <p:cNvSpPr>
            <a:spLocks noGrp="1"/>
          </p:cNvSpPr>
          <p:nvPr>
            <p:ph type="dt" idx="12"/>
          </p:nvPr>
        </p:nvSpPr>
        <p:spPr/>
        <p:txBody>
          <a:bodyPr/>
          <a:lstStyle/>
          <a:p>
            <a:fld id="{D4664A66-7F43-48D1-91D2-AE7A931D6495}" type="datetime1">
              <a:rPr lang="en-US" smtClean="0"/>
              <a:t>10/3/2015</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a:t>
            </a:fld>
            <a:endParaRPr lang="en-US" dirty="0"/>
          </a:p>
        </p:txBody>
      </p:sp>
      <p:sp>
        <p:nvSpPr>
          <p:cNvPr id="8" name="Header Placeholder 5"/>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r>
              <a:rPr lang="en-US" dirty="0" smtClean="0"/>
              <a:t>Microsoft Office</a:t>
            </a:r>
            <a:endParaRPr lang="en-US" dirty="0"/>
          </a:p>
        </p:txBody>
      </p:sp>
      <p:sp>
        <p:nvSpPr>
          <p:cNvPr id="9" name="Footer Placeholder 7"/>
          <p:cNvSpPr>
            <a:spLocks noGrp="1"/>
          </p:cNvSpPr>
          <p:nvPr>
            <p:ph type="ftr" sz="quarter" idx="4"/>
          </p:nvPr>
        </p:nvSpPr>
        <p:spPr>
          <a:xfrm>
            <a:off x="0" y="8829966"/>
            <a:ext cx="5923788" cy="372294"/>
          </a:xfrm>
          <a:prstGeom prst="rect">
            <a:avLst/>
          </a:prstGeom>
        </p:spPr>
        <p:txBody>
          <a:bodyPr vert="horz" lIns="0" tIns="46589" rIns="93177" bIns="46589" rtlCol="0" anchor="b"/>
          <a:lstStyle>
            <a:lvl1pPr algn="l">
              <a:defRPr sz="1200"/>
            </a:lvl1pPr>
          </a:lstStyle>
          <a:p>
            <a:pPr marL="236179" defTabSz="931467"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179" defTabSz="931467"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842108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b="1" dirty="0" smtClean="0"/>
              <a:t>Slide Objectives:</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smtClean="0"/>
              <a:t>You should use this slide to show </a:t>
            </a:r>
            <a:r>
              <a:rPr lang="en-GB" sz="1200" baseline="0" dirty="0" smtClean="0"/>
              <a:t>Microsoft Datacentres locations around the world.</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aseline="0" dirty="0" smtClean="0">
                <a:cs typeface="+mn-cs"/>
              </a:rPr>
              <a:t>It won’t break</a:t>
            </a:r>
            <a:r>
              <a:rPr lang="en-GB" sz="1200" baseline="0" dirty="0" smtClean="0">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aseline="0" dirty="0" smtClean="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aseline="0" dirty="0" smtClean="0">
                <a:cs typeface="+mn-cs"/>
              </a:rPr>
              <a:t>North America is the hotspot here, geographically spread</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aseline="0" dirty="0" smtClean="0">
                <a:cs typeface="+mn-cs"/>
              </a:rPr>
              <a:t>Canada on line soon for Azure, summer for 365</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aseline="0" dirty="0" smtClean="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aseline="0" dirty="0" smtClean="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aseline="0" dirty="0" smtClean="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aseline="0" dirty="0" smtClean="0">
                <a:cs typeface="+mn-cs"/>
              </a:rPr>
              <a:t>DR: You can replicate you stuff… This is good.. </a:t>
            </a:r>
            <a:endParaRPr lang="en-US" sz="900" dirty="0" smtClean="0">
              <a:cs typeface="+mn-cs"/>
            </a:endParaRPr>
          </a:p>
          <a:p>
            <a:endParaRPr lang="en-US" dirty="0" smtClean="0"/>
          </a:p>
        </p:txBody>
      </p:sp>
      <p:sp>
        <p:nvSpPr>
          <p:cNvPr id="4" name="Date Placeholder 3"/>
          <p:cNvSpPr>
            <a:spLocks noGrp="1"/>
          </p:cNvSpPr>
          <p:nvPr>
            <p:ph type="dt" idx="10"/>
          </p:nvPr>
        </p:nvSpPr>
        <p:spPr/>
        <p:txBody>
          <a:bodyPr/>
          <a:lstStyle/>
          <a:p>
            <a:fld id="{8939BA86-E7B8-414E-A285-FA789CD5A7D7}" type="datetime1">
              <a:rPr lang="en-US" smtClean="0"/>
              <a:t>10/3/2015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6179" defTabSz="931467"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179" defTabSz="931467"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065741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13</a:t>
            </a:fld>
            <a:endParaRPr lang="en-US"/>
          </a:p>
        </p:txBody>
      </p:sp>
    </p:spTree>
    <p:extLst>
      <p:ext uri="{BB962C8B-B14F-4D97-AF65-F5344CB8AC3E}">
        <p14:creationId xmlns:p14="http://schemas.microsoft.com/office/powerpoint/2010/main" val="2725813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15</a:t>
            </a:fld>
            <a:endParaRPr lang="en-US"/>
          </a:p>
        </p:txBody>
      </p:sp>
    </p:spTree>
    <p:extLst>
      <p:ext uri="{BB962C8B-B14F-4D97-AF65-F5344CB8AC3E}">
        <p14:creationId xmlns:p14="http://schemas.microsoft.com/office/powerpoint/2010/main" val="21381090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sz="1100" kern="1200" baseline="0" dirty="0" smtClean="0">
              <a:solidFill>
                <a:schemeClr val="tx1"/>
              </a:solidFill>
              <a:effectLst/>
              <a:latin typeface="Segoe UI" pitchFamily="34" charset="0"/>
              <a:ea typeface="+mn-ea"/>
              <a:cs typeface="+mn-cs"/>
            </a:endParaRPr>
          </a:p>
        </p:txBody>
      </p:sp>
      <p:sp>
        <p:nvSpPr>
          <p:cNvPr id="4" name="Date Placeholder 3"/>
          <p:cNvSpPr>
            <a:spLocks noGrp="1"/>
          </p:cNvSpPr>
          <p:nvPr>
            <p:ph type="dt" idx="10"/>
          </p:nvPr>
        </p:nvSpPr>
        <p:spPr/>
        <p:txBody>
          <a:bodyPr/>
          <a:lstStyle/>
          <a:p>
            <a:fld id="{F36DBDBE-3C47-4418-B406-6E25A5E3B513}" type="datetime1">
              <a:rPr lang="en-US" smtClean="0"/>
              <a:t>10/3/2015</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t>16</a:t>
            </a:fld>
            <a:endParaRPr lang="en-US" dirty="0"/>
          </a:p>
        </p:txBody>
      </p:sp>
      <p:sp>
        <p:nvSpPr>
          <p:cNvPr id="6" name="Header Placeholder 5"/>
          <p:cNvSpPr>
            <a:spLocks noGrp="1"/>
          </p:cNvSpPr>
          <p:nvPr>
            <p:ph type="hdr" sz="quarter" idx="12"/>
          </p:nvPr>
        </p:nvSpPr>
        <p:spPr/>
        <p:txBody>
          <a:bodyPr/>
          <a:lstStyle/>
          <a:p>
            <a:r>
              <a:rPr lang="en-US" smtClean="0"/>
              <a:t>Microsoft Office365</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276950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Henry</a:t>
            </a:r>
            <a:endParaRPr lang="en-CA" dirty="0"/>
          </a:p>
        </p:txBody>
      </p:sp>
      <p:sp>
        <p:nvSpPr>
          <p:cNvPr id="4" name="Slide Number Placeholder 3"/>
          <p:cNvSpPr>
            <a:spLocks noGrp="1"/>
          </p:cNvSpPr>
          <p:nvPr>
            <p:ph type="sldNum" sz="quarter" idx="10"/>
          </p:nvPr>
        </p:nvSpPr>
        <p:spPr/>
        <p:txBody>
          <a:bodyPr/>
          <a:lstStyle/>
          <a:p>
            <a:fld id="{4CFD207A-07DF-40AD-A916-9872E089CE7A}" type="slidenum">
              <a:rPr lang="en-US" smtClean="0"/>
              <a:t>17</a:t>
            </a:fld>
            <a:endParaRPr lang="en-US"/>
          </a:p>
        </p:txBody>
      </p:sp>
    </p:spTree>
    <p:extLst>
      <p:ext uri="{BB962C8B-B14F-4D97-AF65-F5344CB8AC3E}">
        <p14:creationId xmlns:p14="http://schemas.microsoft.com/office/powerpoint/2010/main" val="3186765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smtClean="0"/>
              <a:t>This is a bit of</a:t>
            </a:r>
            <a:r>
              <a:rPr lang="en-US" baseline="0" dirty="0" smtClean="0"/>
              <a:t> an older slide, but what you need to know is that:</a:t>
            </a:r>
          </a:p>
          <a:p>
            <a:pPr marL="171450" indent="-171450">
              <a:buFont typeface="Arial" panose="020B0604020202020204" pitchFamily="34" charset="0"/>
              <a:buChar char="•"/>
            </a:pPr>
            <a:r>
              <a:rPr lang="en-US" baseline="0" dirty="0" smtClean="0"/>
              <a:t>You are supported on almost all mobile platforms with apps, and any modern browser</a:t>
            </a:r>
          </a:p>
          <a:p>
            <a:pPr marL="171450" indent="-171450">
              <a:buFont typeface="Arial" panose="020B0604020202020204" pitchFamily="34" charset="0"/>
              <a:buChar char="•"/>
            </a:pPr>
            <a:r>
              <a:rPr lang="en-US" baseline="0" dirty="0" smtClean="0"/>
              <a:t>Office 2016 just released on the 22nd</a:t>
            </a:r>
          </a:p>
          <a:p>
            <a:pPr marL="171450" indent="-171450">
              <a:buFont typeface="Arial" panose="020B0604020202020204" pitchFamily="34" charset="0"/>
              <a:buChar char="•"/>
            </a:pPr>
            <a:r>
              <a:rPr lang="en-US" baseline="0" dirty="0" smtClean="0"/>
              <a:t>Exchange 2016 released last week, more hybrid options and feature</a:t>
            </a:r>
          </a:p>
          <a:p>
            <a:pPr marL="171450" indent="-171450">
              <a:buFont typeface="Arial" panose="020B0604020202020204" pitchFamily="34" charset="0"/>
              <a:buChar char="•"/>
            </a:pPr>
            <a:endParaRPr lang="en-US" dirty="0"/>
          </a:p>
        </p:txBody>
      </p:sp>
      <p:sp>
        <p:nvSpPr>
          <p:cNvPr id="4" name="Date Placeholder 3"/>
          <p:cNvSpPr>
            <a:spLocks noGrp="1"/>
          </p:cNvSpPr>
          <p:nvPr>
            <p:ph type="dt" idx="10"/>
          </p:nvPr>
        </p:nvSpPr>
        <p:spPr/>
        <p:txBody>
          <a:bodyPr/>
          <a:lstStyle/>
          <a:p>
            <a:fld id="{92D8C8BE-35D7-4CB0-BB34-107ED8663A28}" type="datetime1">
              <a:rPr lang="en-US" smtClean="0"/>
              <a:t>10/3/2015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6179" defTabSz="931467"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179" defTabSz="931467"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247398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smtClean="0"/>
              <a:t>Add and manage domain, </a:t>
            </a:r>
            <a:r>
              <a:rPr lang="en-CA" dirty="0" err="1" smtClean="0"/>
              <a:t>dns</a:t>
            </a:r>
            <a:r>
              <a:rPr lang="en-CA" dirty="0" smtClean="0"/>
              <a:t> settings – never</a:t>
            </a:r>
            <a:r>
              <a:rPr lang="en-CA" baseline="0" dirty="0" smtClean="0"/>
              <a:t> a bad idea to setup a test domain! </a:t>
            </a:r>
          </a:p>
          <a:p>
            <a:pPr marL="628650" lvl="1" indent="-171450">
              <a:buFont typeface="Arial" panose="020B0604020202020204" pitchFamily="34" charset="0"/>
              <a:buChar char="•"/>
            </a:pPr>
            <a:r>
              <a:rPr lang="en-CA" baseline="0" dirty="0" smtClean="0"/>
              <a:t>Easy to reset passwords if users are local to 365, can email the temporary password as well</a:t>
            </a:r>
          </a:p>
          <a:p>
            <a:pPr marL="171450" indent="-171450">
              <a:buFont typeface="Arial" panose="020B0604020202020204" pitchFamily="34" charset="0"/>
              <a:buChar char="•"/>
            </a:pPr>
            <a:r>
              <a:rPr lang="en-CA" baseline="0" dirty="0" smtClean="0"/>
              <a:t>Assign </a:t>
            </a:r>
            <a:r>
              <a:rPr lang="en-CA" baseline="0" dirty="0" err="1" smtClean="0"/>
              <a:t>licesing</a:t>
            </a:r>
            <a:r>
              <a:rPr lang="en-CA" baseline="0" dirty="0" smtClean="0"/>
              <a:t> and purchase new products and </a:t>
            </a:r>
            <a:r>
              <a:rPr lang="en-CA" baseline="0" dirty="0" err="1" smtClean="0"/>
              <a:t>addons</a:t>
            </a:r>
            <a:endParaRPr lang="en-CA" baseline="0" dirty="0" smtClean="0"/>
          </a:p>
          <a:p>
            <a:pPr marL="171450" indent="-171450">
              <a:buFont typeface="Arial" panose="020B0604020202020204" pitchFamily="34" charset="0"/>
              <a:buChar char="•"/>
            </a:pPr>
            <a:r>
              <a:rPr lang="en-CA" baseline="0" dirty="0" smtClean="0"/>
              <a:t>Create support tickets</a:t>
            </a:r>
          </a:p>
          <a:p>
            <a:pPr marL="171450" indent="-171450">
              <a:buFont typeface="Arial" panose="020B0604020202020204" pitchFamily="34" charset="0"/>
              <a:buChar char="•"/>
            </a:pPr>
            <a:r>
              <a:rPr lang="en-CA" dirty="0" smtClean="0"/>
              <a:t>Someone reports an issue, you can quickly go check status</a:t>
            </a:r>
            <a:r>
              <a:rPr lang="en-CA" baseline="0" dirty="0" smtClean="0"/>
              <a:t> of </a:t>
            </a:r>
            <a:r>
              <a:rPr lang="en-CA" baseline="0" dirty="0" err="1" smtClean="0"/>
              <a:t>whats</a:t>
            </a:r>
            <a:r>
              <a:rPr lang="en-CA" baseline="0" dirty="0" smtClean="0"/>
              <a:t> happening</a:t>
            </a:r>
          </a:p>
          <a:p>
            <a:pPr marL="171450" indent="-171450">
              <a:buFont typeface="Arial" panose="020B0604020202020204" pitchFamily="34" charset="0"/>
              <a:buChar char="•"/>
            </a:pPr>
            <a:r>
              <a:rPr lang="en-CA" baseline="0" dirty="0" smtClean="0"/>
              <a:t>Choose site wide settings: Display, Themes, logo’s which applications are available, setup MDM, set global restrictions on external data sharing, all laid out fairly well</a:t>
            </a:r>
          </a:p>
          <a:p>
            <a:pPr marL="171450" indent="-171450">
              <a:buFont typeface="Arial" panose="020B0604020202020204" pitchFamily="34" charset="0"/>
              <a:buChar char="•"/>
            </a:pPr>
            <a:endParaRPr lang="en-CA" baseline="0" dirty="0" smtClean="0"/>
          </a:p>
          <a:p>
            <a:pPr marL="171450" indent="-171450">
              <a:buFont typeface="Arial" panose="020B0604020202020204" pitchFamily="34" charset="0"/>
              <a:buChar char="•"/>
            </a:pPr>
            <a:endParaRPr lang="en-CA" baseline="0" dirty="0" smtClean="0"/>
          </a:p>
          <a:p>
            <a:endParaRPr lang="en-CA" dirty="0"/>
          </a:p>
        </p:txBody>
      </p:sp>
      <p:sp>
        <p:nvSpPr>
          <p:cNvPr id="4" name="Slide Number Placeholder 3"/>
          <p:cNvSpPr>
            <a:spLocks noGrp="1"/>
          </p:cNvSpPr>
          <p:nvPr>
            <p:ph type="sldNum" sz="quarter" idx="10"/>
          </p:nvPr>
        </p:nvSpPr>
        <p:spPr/>
        <p:txBody>
          <a:bodyPr/>
          <a:lstStyle/>
          <a:p>
            <a:fld id="{4CFD207A-07DF-40AD-A916-9872E089CE7A}" type="slidenum">
              <a:rPr lang="en-US" smtClean="0"/>
              <a:t>19</a:t>
            </a:fld>
            <a:endParaRPr lang="en-US"/>
          </a:p>
        </p:txBody>
      </p:sp>
    </p:spTree>
    <p:extLst>
      <p:ext uri="{BB962C8B-B14F-4D97-AF65-F5344CB8AC3E}">
        <p14:creationId xmlns:p14="http://schemas.microsoft.com/office/powerpoint/2010/main" val="3397456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Tada!</a:t>
            </a:r>
            <a:r>
              <a:rPr lang="en-CA" baseline="0" dirty="0" smtClean="0"/>
              <a:t> </a:t>
            </a:r>
          </a:p>
          <a:p>
            <a:endParaRPr lang="en-CA" baseline="0" dirty="0" smtClean="0"/>
          </a:p>
          <a:p>
            <a:endParaRPr lang="en-CA" dirty="0"/>
          </a:p>
        </p:txBody>
      </p:sp>
      <p:sp>
        <p:nvSpPr>
          <p:cNvPr id="4" name="Slide Number Placeholder 3"/>
          <p:cNvSpPr>
            <a:spLocks noGrp="1"/>
          </p:cNvSpPr>
          <p:nvPr>
            <p:ph type="sldNum" sz="quarter" idx="10"/>
          </p:nvPr>
        </p:nvSpPr>
        <p:spPr/>
        <p:txBody>
          <a:bodyPr/>
          <a:lstStyle/>
          <a:p>
            <a:fld id="{4CFD207A-07DF-40AD-A916-9872E089CE7A}" type="slidenum">
              <a:rPr lang="en-US" smtClean="0"/>
              <a:t>20</a:t>
            </a:fld>
            <a:endParaRPr lang="en-US"/>
          </a:p>
        </p:txBody>
      </p:sp>
    </p:spTree>
    <p:extLst>
      <p:ext uri="{BB962C8B-B14F-4D97-AF65-F5344CB8AC3E}">
        <p14:creationId xmlns:p14="http://schemas.microsoft.com/office/powerpoint/2010/main" val="5678921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about license </a:t>
            </a:r>
            <a:r>
              <a:rPr lang="en-US" baseline="0" dirty="0" err="1" smtClean="0"/>
              <a:t>managmenet</a:t>
            </a:r>
            <a:r>
              <a:rPr lang="en-US" baseline="0" dirty="0" smtClean="0"/>
              <a:t> – </a:t>
            </a:r>
            <a:r>
              <a:rPr lang="en-US" baseline="0" dirty="0" smtClean="0"/>
              <a:t>If you have many users, unless you have lots of free time and don’t like to be awesome, you’ll need </a:t>
            </a:r>
            <a:r>
              <a:rPr lang="en-US" baseline="0" dirty="0" err="1" smtClean="0"/>
              <a:t>powershell</a:t>
            </a:r>
            <a:r>
              <a:rPr lang="en-US" baseline="0" dirty="0" smtClean="0"/>
              <a:t>. More on that from Thomas soon. </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21</a:t>
            </a:fld>
            <a:endParaRPr lang="en-US"/>
          </a:p>
        </p:txBody>
      </p:sp>
    </p:spTree>
    <p:extLst>
      <p:ext uri="{BB962C8B-B14F-4D97-AF65-F5344CB8AC3E}">
        <p14:creationId xmlns:p14="http://schemas.microsoft.com/office/powerpoint/2010/main" val="2313586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Very easy</a:t>
            </a:r>
            <a:r>
              <a:rPr lang="en-CA" baseline="0" dirty="0" smtClean="0"/>
              <a:t> to use portal, Support has been good so far when I’ve used it. </a:t>
            </a:r>
          </a:p>
          <a:p>
            <a:r>
              <a:rPr lang="en-CA" baseline="0" dirty="0" smtClean="0"/>
              <a:t>Sometimes using </a:t>
            </a:r>
            <a:r>
              <a:rPr lang="en-CA" baseline="0" dirty="0" err="1" smtClean="0"/>
              <a:t>Technet</a:t>
            </a:r>
            <a:r>
              <a:rPr lang="en-CA" baseline="0" dirty="0" smtClean="0"/>
              <a:t> </a:t>
            </a:r>
            <a:r>
              <a:rPr lang="en-CA" baseline="0" dirty="0" err="1" smtClean="0"/>
              <a:t>Forumns</a:t>
            </a:r>
            <a:r>
              <a:rPr lang="en-CA" baseline="0" dirty="0" smtClean="0"/>
              <a:t> and asking a </a:t>
            </a:r>
            <a:r>
              <a:rPr lang="en-CA" baseline="0" dirty="0" err="1" smtClean="0"/>
              <a:t>quesiotn</a:t>
            </a:r>
            <a:r>
              <a:rPr lang="en-CA" baseline="0" dirty="0" smtClean="0"/>
              <a:t> is faster though, it’s also likely your question has been answered</a:t>
            </a:r>
          </a:p>
          <a:p>
            <a:endParaRPr lang="en-CA" dirty="0"/>
          </a:p>
        </p:txBody>
      </p:sp>
      <p:sp>
        <p:nvSpPr>
          <p:cNvPr id="4" name="Slide Number Placeholder 3"/>
          <p:cNvSpPr>
            <a:spLocks noGrp="1"/>
          </p:cNvSpPr>
          <p:nvPr>
            <p:ph type="sldNum" sz="quarter" idx="10"/>
          </p:nvPr>
        </p:nvSpPr>
        <p:spPr/>
        <p:txBody>
          <a:bodyPr/>
          <a:lstStyle/>
          <a:p>
            <a:fld id="{4CFD207A-07DF-40AD-A916-9872E089CE7A}" type="slidenum">
              <a:rPr lang="en-US" smtClean="0"/>
              <a:t>22</a:t>
            </a:fld>
            <a:endParaRPr lang="en-US"/>
          </a:p>
        </p:txBody>
      </p:sp>
    </p:spTree>
    <p:extLst>
      <p:ext uri="{BB962C8B-B14F-4D97-AF65-F5344CB8AC3E}">
        <p14:creationId xmlns:p14="http://schemas.microsoft.com/office/powerpoint/2010/main" val="282527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Henry</a:t>
            </a:r>
          </a:p>
          <a:p>
            <a:endParaRPr lang="en-US" dirty="0" smtClean="0"/>
          </a:p>
          <a:p>
            <a:r>
              <a:rPr lang="en-US" dirty="0" smtClean="0"/>
              <a:t>On</a:t>
            </a:r>
            <a:r>
              <a:rPr lang="en-US" baseline="0" dirty="0" smtClean="0"/>
              <a:t> MVA , you can get this and </a:t>
            </a:r>
            <a:r>
              <a:rPr lang="en-US" baseline="0" dirty="0" err="1" smtClean="0"/>
              <a:t>coruses</a:t>
            </a:r>
            <a:r>
              <a:rPr lang="en-US" baseline="0" dirty="0" smtClean="0"/>
              <a:t> like it which cover:   list stuff</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a:t>
            </a:fld>
            <a:endParaRPr lang="en-US"/>
          </a:p>
        </p:txBody>
      </p:sp>
    </p:spTree>
    <p:extLst>
      <p:ext uri="{BB962C8B-B14F-4D97-AF65-F5344CB8AC3E}">
        <p14:creationId xmlns:p14="http://schemas.microsoft.com/office/powerpoint/2010/main" val="9455479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checking the service, you can get more details on what’s going on , and what’s affected</a:t>
            </a:r>
          </a:p>
          <a:p>
            <a:r>
              <a:rPr lang="en-US" baseline="0" dirty="0" smtClean="0"/>
              <a:t>This is a snap of one of the portals I manage this morning. </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23</a:t>
            </a:fld>
            <a:endParaRPr lang="en-US"/>
          </a:p>
        </p:txBody>
      </p:sp>
    </p:spTree>
    <p:extLst>
      <p:ext uri="{BB962C8B-B14F-4D97-AF65-F5344CB8AC3E}">
        <p14:creationId xmlns:p14="http://schemas.microsoft.com/office/powerpoint/2010/main" val="11924176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smtClean="0"/>
              <a:t>Admins have experienced issues with reports on identify services since August 13</a:t>
            </a:r>
            <a:r>
              <a:rPr lang="en-CA" baseline="30000" dirty="0" smtClean="0"/>
              <a:t>th</a:t>
            </a:r>
            <a:r>
              <a:rPr lang="en-CA" baseline="0" dirty="0" smtClean="0"/>
              <a:t>. Few customers reported. Fix has been applied, as of Oct 2</a:t>
            </a:r>
            <a:r>
              <a:rPr lang="en-CA" baseline="30000" dirty="0" smtClean="0"/>
              <a:t>nd</a:t>
            </a:r>
            <a:r>
              <a:rPr lang="en-CA" baseline="0" dirty="0" smtClean="0"/>
              <a:t> it’s now in extended recovery. </a:t>
            </a:r>
          </a:p>
          <a:p>
            <a:endParaRPr lang="en-CA" baseline="0" dirty="0" smtClean="0"/>
          </a:p>
          <a:p>
            <a:r>
              <a:rPr lang="en-CA" baseline="0" dirty="0" smtClean="0"/>
              <a:t>Sometimes lists mitigation, which areas of the world are affected, etc. </a:t>
            </a:r>
          </a:p>
          <a:p>
            <a:endParaRPr lang="en-CA" baseline="0" dirty="0" smtClean="0"/>
          </a:p>
          <a:p>
            <a:endParaRPr lang="en-CA" dirty="0"/>
          </a:p>
        </p:txBody>
      </p:sp>
      <p:sp>
        <p:nvSpPr>
          <p:cNvPr id="4" name="Slide Number Placeholder 3"/>
          <p:cNvSpPr>
            <a:spLocks noGrp="1"/>
          </p:cNvSpPr>
          <p:nvPr>
            <p:ph type="sldNum" sz="quarter" idx="10"/>
          </p:nvPr>
        </p:nvSpPr>
        <p:spPr/>
        <p:txBody>
          <a:bodyPr/>
          <a:lstStyle/>
          <a:p>
            <a:fld id="{4CFD207A-07DF-40AD-A916-9872E089CE7A}" type="slidenum">
              <a:rPr lang="en-US" smtClean="0"/>
              <a:t>24</a:t>
            </a:fld>
            <a:endParaRPr lang="en-US"/>
          </a:p>
        </p:txBody>
      </p:sp>
    </p:spTree>
    <p:extLst>
      <p:ext uri="{BB962C8B-B14F-4D97-AF65-F5344CB8AC3E}">
        <p14:creationId xmlns:p14="http://schemas.microsoft.com/office/powerpoint/2010/main" val="2375100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sz="1100" kern="1200" baseline="0" dirty="0" smtClean="0">
              <a:solidFill>
                <a:schemeClr val="tx1"/>
              </a:solidFill>
              <a:effectLst/>
              <a:latin typeface="Segoe UI" pitchFamily="34" charset="0"/>
              <a:ea typeface="+mn-ea"/>
              <a:cs typeface="+mn-cs"/>
            </a:endParaRPr>
          </a:p>
        </p:txBody>
      </p:sp>
      <p:sp>
        <p:nvSpPr>
          <p:cNvPr id="4" name="Date Placeholder 3"/>
          <p:cNvSpPr>
            <a:spLocks noGrp="1"/>
          </p:cNvSpPr>
          <p:nvPr>
            <p:ph type="dt" idx="10"/>
          </p:nvPr>
        </p:nvSpPr>
        <p:spPr/>
        <p:txBody>
          <a:bodyPr/>
          <a:lstStyle/>
          <a:p>
            <a:fld id="{F36DBDBE-3C47-4418-B406-6E25A5E3B513}" type="datetime1">
              <a:rPr lang="en-US" smtClean="0"/>
              <a:t>10/3/2015</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t>25</a:t>
            </a:fld>
            <a:endParaRPr lang="en-US" dirty="0"/>
          </a:p>
        </p:txBody>
      </p:sp>
      <p:sp>
        <p:nvSpPr>
          <p:cNvPr id="6" name="Header Placeholder 5"/>
          <p:cNvSpPr>
            <a:spLocks noGrp="1"/>
          </p:cNvSpPr>
          <p:nvPr>
            <p:ph type="hdr" sz="quarter" idx="12"/>
          </p:nvPr>
        </p:nvSpPr>
        <p:spPr/>
        <p:txBody>
          <a:bodyPr/>
          <a:lstStyle/>
          <a:p>
            <a:r>
              <a:rPr lang="en-US" smtClean="0"/>
              <a:t>Microsoft Office365</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262986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smtClean="0"/>
              <a:t>Speaker Notes</a:t>
            </a:r>
            <a:br>
              <a:rPr lang="en-US" b="1" dirty="0" smtClean="0"/>
            </a:br>
            <a:r>
              <a:rPr lang="en-US" b="1" dirty="0" smtClean="0"/>
              <a:t/>
            </a:r>
            <a:br>
              <a:rPr lang="en-US" b="1" dirty="0" smtClean="0"/>
            </a:br>
            <a:r>
              <a:rPr lang="it-IT" sz="900" kern="1200" dirty="0" smtClean="0">
                <a:solidFill>
                  <a:schemeClr val="tx1"/>
                </a:solidFill>
                <a:effectLst/>
                <a:ea typeface="+mn-ea"/>
                <a:cs typeface="+mn-cs"/>
              </a:rPr>
              <a:t>With Microsoft Windows PowerShell™, service administrators can perform many tasks </a:t>
            </a:r>
            <a:r>
              <a:rPr lang="it-IT" sz="1050" b="1" kern="1200" dirty="0" smtClean="0">
                <a:solidFill>
                  <a:srgbClr val="FF0000"/>
                </a:solidFill>
                <a:effectLst/>
                <a:ea typeface="+mn-ea"/>
                <a:cs typeface="+mn-cs"/>
              </a:rPr>
              <a:t>using a script or automated process.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it-IT" sz="900" kern="1200" dirty="0" smtClean="0">
              <a:solidFill>
                <a:schemeClr val="tx1"/>
              </a:solidFill>
              <a:effectLs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it-IT" sz="900" kern="1200" dirty="0" smtClean="0">
                <a:solidFill>
                  <a:schemeClr val="tx1"/>
                </a:solidFill>
                <a:effectLst/>
                <a:ea typeface="+mn-ea"/>
                <a:cs typeface="+mn-cs"/>
              </a:rPr>
              <a:t>Example tasks that can be fully automated included</a:t>
            </a:r>
            <a:r>
              <a:rPr lang="it-IT" sz="900" kern="1200" baseline="0" dirty="0" smtClean="0">
                <a:solidFill>
                  <a:schemeClr val="tx1"/>
                </a:solidFill>
                <a:effectLst/>
                <a:ea typeface="+mn-ea"/>
                <a:cs typeface="+mn-cs"/>
              </a:rPr>
              <a:t>:</a:t>
            </a:r>
            <a:endParaRPr lang="it-IT" sz="900" kern="1200" dirty="0" smtClean="0">
              <a:solidFill>
                <a:schemeClr val="tx1"/>
              </a:solidFill>
              <a:effectLs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it-IT" sz="900" kern="1200" dirty="0" smtClean="0">
              <a:solidFill>
                <a:schemeClr val="tx1"/>
              </a:solidFill>
              <a:effectLst/>
              <a:ea typeface="+mn-ea"/>
              <a:cs typeface="+mn-cs"/>
            </a:endParaRP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it-IT" sz="900" kern="1200" dirty="0" smtClean="0">
                <a:solidFill>
                  <a:schemeClr val="tx1"/>
                </a:solidFill>
                <a:effectLst/>
                <a:ea typeface="+mn-ea"/>
                <a:cs typeface="+mn-cs"/>
              </a:rPr>
              <a:t>creating users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it-IT" sz="900" kern="1200" dirty="0" smtClean="0">
                <a:solidFill>
                  <a:schemeClr val="tx1"/>
                </a:solidFill>
                <a:effectLst/>
                <a:ea typeface="+mn-ea"/>
                <a:cs typeface="+mn-cs"/>
              </a:rPr>
              <a:t>resetting passwords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it-IT" sz="900" kern="1200" dirty="0" smtClean="0">
                <a:solidFill>
                  <a:schemeClr val="tx1"/>
                </a:solidFill>
                <a:effectLst/>
                <a:ea typeface="+mn-ea"/>
                <a:cs typeface="+mn-cs"/>
              </a:rPr>
              <a:t>assigning licenses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it-IT" sz="900" kern="1200" dirty="0" smtClean="0">
                <a:solidFill>
                  <a:schemeClr val="tx1"/>
                </a:solidFill>
                <a:effectLst/>
                <a:ea typeface="+mn-ea"/>
                <a:cs typeface="+mn-cs"/>
              </a:rPr>
              <a:t>obtaining service-use data</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it-IT" sz="900" kern="1200" dirty="0" smtClean="0">
              <a:solidFill>
                <a:schemeClr val="tx1"/>
              </a:solidFill>
              <a:effectLst/>
              <a:ea typeface="+mn-ea"/>
              <a:cs typeface="+mn-cs"/>
            </a:endParaRP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it-IT" sz="900" kern="1200" dirty="0" smtClean="0">
                <a:solidFill>
                  <a:schemeClr val="tx1"/>
                </a:solidFill>
                <a:effectLst/>
                <a:ea typeface="+mn-ea"/>
                <a:cs typeface="+mn-cs"/>
              </a:rPr>
              <a:t>User renaming</a:t>
            </a:r>
            <a:r>
              <a:rPr lang="it-IT" sz="900" kern="1200" baseline="0" dirty="0" smtClean="0">
                <a:solidFill>
                  <a:schemeClr val="tx1"/>
                </a:solidFill>
                <a:effectLst/>
                <a:ea typeface="+mn-ea"/>
                <a:cs typeface="+mn-cs"/>
              </a:rPr>
              <a:t> – you need to use powershell to get this task done if using AD Sync as you cannot change the attibutes inside the portal</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it-IT" sz="900" kern="1200" baseline="0" dirty="0" smtClean="0">
                <a:solidFill>
                  <a:schemeClr val="tx1"/>
                </a:solidFill>
                <a:effectLst/>
                <a:ea typeface="+mn-ea"/>
                <a:cs typeface="+mn-cs"/>
              </a:rPr>
              <a:t>Tom RANT about remote admin and how godlik it makes him feel.</a:t>
            </a:r>
            <a:endParaRPr lang="en-US" dirty="0"/>
          </a:p>
        </p:txBody>
      </p:sp>
      <p:sp>
        <p:nvSpPr>
          <p:cNvPr id="4" name="Date Placeholder 3"/>
          <p:cNvSpPr>
            <a:spLocks noGrp="1"/>
          </p:cNvSpPr>
          <p:nvPr>
            <p:ph type="dt" idx="10"/>
          </p:nvPr>
        </p:nvSpPr>
        <p:spPr/>
        <p:txBody>
          <a:bodyPr/>
          <a:lstStyle/>
          <a:p>
            <a:fld id="{66A0A803-2804-4462-B015-9084436BD703}" type="datetime1">
              <a:rPr lang="en-US" smtClean="0"/>
              <a:t>10/3/2015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6179" defTabSz="931467"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179" defTabSz="931467"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889698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28</a:t>
            </a:fld>
            <a:endParaRPr lang="en-US"/>
          </a:p>
        </p:txBody>
      </p:sp>
    </p:spTree>
    <p:extLst>
      <p:ext uri="{BB962C8B-B14F-4D97-AF65-F5344CB8AC3E}">
        <p14:creationId xmlns:p14="http://schemas.microsoft.com/office/powerpoint/2010/main" val="3258071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29</a:t>
            </a:fld>
            <a:endParaRPr lang="en-US"/>
          </a:p>
        </p:txBody>
      </p:sp>
    </p:spTree>
    <p:extLst>
      <p:ext uri="{BB962C8B-B14F-4D97-AF65-F5344CB8AC3E}">
        <p14:creationId xmlns:p14="http://schemas.microsoft.com/office/powerpoint/2010/main" val="5596493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sz="1100" kern="1200" baseline="0" dirty="0" smtClean="0">
              <a:solidFill>
                <a:schemeClr val="tx1"/>
              </a:solidFill>
              <a:effectLst/>
              <a:latin typeface="Segoe UI" pitchFamily="34" charset="0"/>
              <a:ea typeface="+mn-ea"/>
              <a:cs typeface="+mn-cs"/>
            </a:endParaRPr>
          </a:p>
        </p:txBody>
      </p:sp>
      <p:sp>
        <p:nvSpPr>
          <p:cNvPr id="4" name="Date Placeholder 3"/>
          <p:cNvSpPr>
            <a:spLocks noGrp="1"/>
          </p:cNvSpPr>
          <p:nvPr>
            <p:ph type="dt" idx="10"/>
          </p:nvPr>
        </p:nvSpPr>
        <p:spPr/>
        <p:txBody>
          <a:bodyPr/>
          <a:lstStyle/>
          <a:p>
            <a:fld id="{F36DBDBE-3C47-4418-B406-6E25A5E3B513}" type="datetime1">
              <a:rPr lang="en-US" smtClean="0"/>
              <a:t>10/3/2015</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t>30</a:t>
            </a:fld>
            <a:endParaRPr lang="en-US" dirty="0"/>
          </a:p>
        </p:txBody>
      </p:sp>
      <p:sp>
        <p:nvSpPr>
          <p:cNvPr id="6" name="Header Placeholder 5"/>
          <p:cNvSpPr>
            <a:spLocks noGrp="1"/>
          </p:cNvSpPr>
          <p:nvPr>
            <p:ph type="hdr" sz="quarter" idx="12"/>
          </p:nvPr>
        </p:nvSpPr>
        <p:spPr/>
        <p:txBody>
          <a:bodyPr/>
          <a:lstStyle/>
          <a:p>
            <a:r>
              <a:rPr lang="en-US" smtClean="0"/>
              <a:t>Microsoft Office365</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539846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Henry</a:t>
            </a:r>
            <a:endParaRPr lang="en-CA" dirty="0"/>
          </a:p>
        </p:txBody>
      </p:sp>
      <p:sp>
        <p:nvSpPr>
          <p:cNvPr id="4" name="Slide Number Placeholder 3"/>
          <p:cNvSpPr>
            <a:spLocks noGrp="1"/>
          </p:cNvSpPr>
          <p:nvPr>
            <p:ph type="sldNum" sz="quarter" idx="10"/>
          </p:nvPr>
        </p:nvSpPr>
        <p:spPr/>
        <p:txBody>
          <a:bodyPr/>
          <a:lstStyle/>
          <a:p>
            <a:fld id="{4CFD207A-07DF-40AD-A916-9872E089CE7A}" type="slidenum">
              <a:rPr lang="en-US" smtClean="0"/>
              <a:t>31</a:t>
            </a:fld>
            <a:endParaRPr lang="en-US"/>
          </a:p>
        </p:txBody>
      </p:sp>
    </p:spTree>
    <p:extLst>
      <p:ext uri="{BB962C8B-B14F-4D97-AF65-F5344CB8AC3E}">
        <p14:creationId xmlns:p14="http://schemas.microsoft.com/office/powerpoint/2010/main" val="19320699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fr-FR" sz="900" dirty="0" smtClean="0"/>
              <a:t>Partner </a:t>
            </a:r>
            <a:r>
              <a:rPr lang="fr-FR" sz="900" dirty="0" err="1" smtClean="0"/>
              <a:t>account</a:t>
            </a:r>
            <a:r>
              <a:rPr lang="fr-FR" sz="900" dirty="0" smtClean="0"/>
              <a:t> </a:t>
            </a:r>
            <a:r>
              <a:rPr lang="fr-FR" sz="900" dirty="0" err="1" smtClean="0"/>
              <a:t>is</a:t>
            </a:r>
            <a:r>
              <a:rPr lang="fr-FR" sz="900" dirty="0" smtClean="0"/>
              <a:t> </a:t>
            </a:r>
            <a:r>
              <a:rPr lang="fr-FR" sz="900" dirty="0" err="1" smtClean="0"/>
              <a:t>granted</a:t>
            </a:r>
            <a:r>
              <a:rPr lang="fr-FR" sz="900" dirty="0" smtClean="0"/>
              <a:t> Global </a:t>
            </a:r>
            <a:r>
              <a:rPr lang="fr-FR" sz="900" dirty="0" err="1" smtClean="0"/>
              <a:t>Administrator</a:t>
            </a:r>
            <a:r>
              <a:rPr lang="fr-FR" sz="900" dirty="0" smtClean="0"/>
              <a:t> </a:t>
            </a:r>
            <a:r>
              <a:rPr lang="fr-FR" sz="900" dirty="0" err="1" smtClean="0"/>
              <a:t>role</a:t>
            </a:r>
            <a:r>
              <a:rPr lang="fr-FR" sz="90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fr-FR" sz="900" dirty="0" smtClean="0"/>
              <a:t>You </a:t>
            </a:r>
            <a:r>
              <a:rPr lang="fr-FR" sz="900" dirty="0" err="1" smtClean="0"/>
              <a:t>can</a:t>
            </a:r>
            <a:r>
              <a:rPr lang="fr-FR" sz="900" dirty="0" smtClean="0"/>
              <a:t> </a:t>
            </a:r>
            <a:r>
              <a:rPr lang="fr-FR" sz="900" dirty="0" err="1" smtClean="0"/>
              <a:t>resell</a:t>
            </a:r>
            <a:r>
              <a:rPr lang="fr-FR" sz="900" dirty="0" smtClean="0"/>
              <a:t> 365</a:t>
            </a:r>
            <a:r>
              <a:rPr lang="fr-FR" sz="900" baseline="0" dirty="0" smtClean="0"/>
              <a:t> to </a:t>
            </a:r>
            <a:r>
              <a:rPr lang="fr-FR" sz="900" baseline="0" dirty="0" err="1" smtClean="0"/>
              <a:t>your</a:t>
            </a:r>
            <a:r>
              <a:rPr lang="fr-FR" sz="900" baseline="0" dirty="0" smtClean="0"/>
              <a:t> </a:t>
            </a:r>
            <a:r>
              <a:rPr lang="fr-FR" sz="900" baseline="0" dirty="0" err="1" smtClean="0"/>
              <a:t>customers</a:t>
            </a:r>
            <a:endParaRPr lang="fr-FR" sz="900" dirty="0" smtClean="0"/>
          </a:p>
          <a:p>
            <a:pPr marL="0" marR="0" indent="0" algn="l" defTabSz="914363" rtl="0" eaLnBrk="1" fontAlgn="auto" latinLnBrk="0" hangingPunct="1">
              <a:lnSpc>
                <a:spcPct val="90000"/>
              </a:lnSpc>
              <a:spcBef>
                <a:spcPts val="0"/>
              </a:spcBef>
              <a:spcAft>
                <a:spcPts val="333"/>
              </a:spcAft>
              <a:buClrTx/>
              <a:buSzTx/>
              <a:buFontTx/>
              <a:buNone/>
              <a:tabLst/>
              <a:defRPr/>
            </a:pPr>
            <a:endParaRPr lang="fr-FR" sz="900" dirty="0" smtClean="0"/>
          </a:p>
          <a:p>
            <a:endParaRPr lang="en-US" dirty="0"/>
          </a:p>
        </p:txBody>
      </p:sp>
      <p:sp>
        <p:nvSpPr>
          <p:cNvPr id="4" name="Date Placeholder 3"/>
          <p:cNvSpPr>
            <a:spLocks noGrp="1"/>
          </p:cNvSpPr>
          <p:nvPr>
            <p:ph type="dt" idx="10"/>
          </p:nvPr>
        </p:nvSpPr>
        <p:spPr/>
        <p:txBody>
          <a:bodyPr/>
          <a:lstStyle/>
          <a:p>
            <a:fld id="{D96EBEAA-0DA8-4B7D-8E9B-D7EE33BB8DCC}" type="datetime1">
              <a:rPr lang="en-US" smtClean="0"/>
              <a:t>10/3/2015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6179" defTabSz="931467"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179" defTabSz="931467"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284005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How you got here: </a:t>
            </a:r>
            <a:endParaRPr lang="en-US" sz="900" kern="1200" dirty="0" smtClean="0">
              <a:solidFill>
                <a:schemeClr val="tx1"/>
              </a:solidFill>
              <a:effectLst/>
              <a:latin typeface="Segoe UI" pitchFamily="34" charset="0"/>
              <a:ea typeface="+mn-ea"/>
              <a:cs typeface="+mn-cs"/>
            </a:endParaRPr>
          </a:p>
          <a:p>
            <a:r>
              <a:rPr lang="en-US" baseline="0" dirty="0" smtClean="0"/>
              <a:t>By successfully completing the sign-up process</a:t>
            </a:r>
          </a:p>
          <a:p>
            <a:endParaRPr lang="en-US" baseline="0" dirty="0" smtClean="0"/>
          </a:p>
          <a:p>
            <a:r>
              <a:rPr lang="en-US" b="1" baseline="0" dirty="0" smtClean="0"/>
              <a:t>What you should do here:</a:t>
            </a:r>
          </a:p>
          <a:p>
            <a:r>
              <a:rPr lang="en-US" baseline="0" dirty="0" smtClean="0"/>
              <a:t>Explore the partner features of Microsoft Online Services, or click on Admin to start setting up Office 365 for your company to use.</a:t>
            </a:r>
          </a:p>
          <a:p>
            <a:endParaRPr lang="en-US" dirty="0"/>
          </a:p>
        </p:txBody>
      </p:sp>
      <p:sp>
        <p:nvSpPr>
          <p:cNvPr id="4" name="Date Placeholder 3"/>
          <p:cNvSpPr>
            <a:spLocks noGrp="1"/>
          </p:cNvSpPr>
          <p:nvPr>
            <p:ph type="dt" idx="10"/>
          </p:nvPr>
        </p:nvSpPr>
        <p:spPr/>
        <p:txBody>
          <a:bodyPr/>
          <a:lstStyle/>
          <a:p>
            <a:fld id="{11EE38AF-80EC-4B9D-BC1A-7EA6ADA77B59}" type="datetime1">
              <a:rPr lang="en-US" smtClean="0"/>
              <a:t>10/3/2015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6179" defTabSz="931467"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179" defTabSz="931467"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22815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Henry</a:t>
            </a:r>
            <a:r>
              <a:rPr lang="en-US" baseline="0" dirty="0" smtClean="0"/>
              <a:t> – Don’t be </a:t>
            </a:r>
            <a:r>
              <a:rPr lang="en-US" baseline="0" dirty="0" smtClean="0"/>
              <a:t>100% new, you should know about Office, Windows Servers, </a:t>
            </a:r>
            <a:r>
              <a:rPr lang="en-US" baseline="0" dirty="0" err="1" smtClean="0"/>
              <a:t>Sharepoint</a:t>
            </a:r>
            <a:r>
              <a:rPr lang="en-US" baseline="0" dirty="0" smtClean="0"/>
              <a:t> and </a:t>
            </a:r>
            <a:r>
              <a:rPr lang="en-US" baseline="0" dirty="0" err="1" smtClean="0"/>
              <a:t>eXchange</a:t>
            </a:r>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4CFD207A-07DF-40AD-A916-9872E089CE7A}" type="slidenum">
              <a:rPr lang="en-US" smtClean="0"/>
              <a:t>3</a:t>
            </a:fld>
            <a:endParaRPr lang="en-US"/>
          </a:p>
        </p:txBody>
      </p:sp>
    </p:spTree>
    <p:extLst>
      <p:ext uri="{BB962C8B-B14F-4D97-AF65-F5344CB8AC3E}">
        <p14:creationId xmlns:p14="http://schemas.microsoft.com/office/powerpoint/2010/main" val="12791464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Partner</a:t>
            </a:r>
            <a:r>
              <a:rPr lang="en-US" baseline="0" dirty="0" smtClean="0"/>
              <a:t>s will log in to their Microsoft Online Portal for access to the partner capabilities: Purchase Offers, Trial Invitations, and Delegated Administration. Once logged in, they will click on the Partner link at the top to arrive at this page.</a:t>
            </a:r>
            <a:endParaRPr lang="en-US" dirty="0" smtClean="0"/>
          </a:p>
          <a:p>
            <a:endParaRPr lang="en-US" dirty="0"/>
          </a:p>
        </p:txBody>
      </p:sp>
      <p:sp>
        <p:nvSpPr>
          <p:cNvPr id="4" name="Date Placeholder 3"/>
          <p:cNvSpPr>
            <a:spLocks noGrp="1"/>
          </p:cNvSpPr>
          <p:nvPr>
            <p:ph type="dt" idx="10"/>
          </p:nvPr>
        </p:nvSpPr>
        <p:spPr/>
        <p:txBody>
          <a:bodyPr/>
          <a:lstStyle/>
          <a:p>
            <a:fld id="{EFE35881-1C61-48FC-A5BC-6280E4C15A28}" type="datetime1">
              <a:rPr lang="en-US" smtClean="0"/>
              <a:t>10/3/2015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6179" defTabSz="931467"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179" defTabSz="931467"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607963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smtClean="0"/>
              <a:t>Want to show your client</a:t>
            </a:r>
            <a:r>
              <a:rPr lang="en-US" baseline="0" dirty="0" smtClean="0"/>
              <a:t> what it can do? Set it up and have your company name all over the offering. Set it up that you have delegated administration!</a:t>
            </a:r>
          </a:p>
          <a:p>
            <a:endParaRPr lang="en-US" dirty="0"/>
          </a:p>
        </p:txBody>
      </p:sp>
      <p:sp>
        <p:nvSpPr>
          <p:cNvPr id="4" name="Date Placeholder 3"/>
          <p:cNvSpPr>
            <a:spLocks noGrp="1"/>
          </p:cNvSpPr>
          <p:nvPr>
            <p:ph type="dt" idx="10"/>
          </p:nvPr>
        </p:nvSpPr>
        <p:spPr/>
        <p:txBody>
          <a:bodyPr/>
          <a:lstStyle/>
          <a:p>
            <a:fld id="{EFE35881-1C61-48FC-A5BC-6280E4C15A28}" type="datetime1">
              <a:rPr lang="en-US" smtClean="0"/>
              <a:t>10/3/2015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6179" defTabSz="931467"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179" defTabSz="931467"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905524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You can also ask</a:t>
            </a:r>
            <a:r>
              <a:rPr lang="en-US" baseline="0" dirty="0" smtClean="0"/>
              <a:t> for delegate admin for an </a:t>
            </a:r>
            <a:r>
              <a:rPr lang="en-US" baseline="0" dirty="0" err="1" smtClean="0"/>
              <a:t>exsisting</a:t>
            </a:r>
            <a:r>
              <a:rPr lang="en-US" baseline="0" dirty="0" smtClean="0"/>
              <a:t> customer. You simply find the customer in the portal, and it send them an email with your information. This allows you to support and drive value for your services. </a:t>
            </a:r>
            <a:endParaRPr lang="en-US" dirty="0" smtClean="0"/>
          </a:p>
          <a:p>
            <a:endParaRPr lang="en-US" dirty="0"/>
          </a:p>
        </p:txBody>
      </p:sp>
      <p:sp>
        <p:nvSpPr>
          <p:cNvPr id="4" name="Date Placeholder 3"/>
          <p:cNvSpPr>
            <a:spLocks noGrp="1"/>
          </p:cNvSpPr>
          <p:nvPr>
            <p:ph type="dt" idx="10"/>
          </p:nvPr>
        </p:nvSpPr>
        <p:spPr/>
        <p:txBody>
          <a:bodyPr/>
          <a:lstStyle/>
          <a:p>
            <a:fld id="{62F30F68-DE55-4AE2-8CC5-4A92DDD9D189}" type="datetime1">
              <a:rPr lang="en-US" smtClean="0"/>
              <a:t>10/3/2015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6179" defTabSz="931467"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179" defTabSz="931467"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592183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Once a client gives you access, you see the same page as if it was your own tenant</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Clients</a:t>
            </a:r>
            <a:r>
              <a:rPr lang="en-US" baseline="0" dirty="0" smtClean="0"/>
              <a:t> can also easily </a:t>
            </a:r>
            <a:r>
              <a:rPr lang="en-US" baseline="0" dirty="0" err="1" smtClean="0"/>
              <a:t>accss</a:t>
            </a:r>
            <a:r>
              <a:rPr lang="en-US" baseline="0" dirty="0" smtClean="0"/>
              <a:t> delegated admins and remove you, something that you can explain early on, they still have control of their data much like they have keys for their building.</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US" dirty="0"/>
          </a:p>
        </p:txBody>
      </p:sp>
      <p:sp>
        <p:nvSpPr>
          <p:cNvPr id="4" name="Date Placeholder 3"/>
          <p:cNvSpPr>
            <a:spLocks noGrp="1"/>
          </p:cNvSpPr>
          <p:nvPr>
            <p:ph type="dt" idx="10"/>
          </p:nvPr>
        </p:nvSpPr>
        <p:spPr/>
        <p:txBody>
          <a:bodyPr/>
          <a:lstStyle/>
          <a:p>
            <a:fld id="{67766044-DE65-4797-9799-D97AAE96473F}" type="datetime1">
              <a:rPr lang="en-US" smtClean="0"/>
              <a:t>10/3/2015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6179" defTabSz="931467"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179" defTabSz="931467"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561424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7364244A-C128-4F0F-BEBA-46D622C1453C}" type="datetime1">
              <a:rPr lang="en-US" smtClean="0"/>
              <a:t>10/3/2015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6179" defTabSz="931467"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179" defTabSz="931467"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0717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Henry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4</a:t>
            </a:fld>
            <a:endParaRPr lang="en-US"/>
          </a:p>
        </p:txBody>
      </p:sp>
    </p:spTree>
    <p:extLst>
      <p:ext uri="{BB962C8B-B14F-4D97-AF65-F5344CB8AC3E}">
        <p14:creationId xmlns:p14="http://schemas.microsoft.com/office/powerpoint/2010/main" val="628470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Henry</a:t>
            </a:r>
            <a:endParaRPr lang="en-US" dirty="0"/>
          </a:p>
        </p:txBody>
      </p:sp>
      <p:sp>
        <p:nvSpPr>
          <p:cNvPr id="4" name="Date Placeholder 3"/>
          <p:cNvSpPr>
            <a:spLocks noGrp="1"/>
          </p:cNvSpPr>
          <p:nvPr>
            <p:ph type="dt" idx="10"/>
          </p:nvPr>
        </p:nvSpPr>
        <p:spPr/>
        <p:txBody>
          <a:bodyPr/>
          <a:lstStyle/>
          <a:p>
            <a:fld id="{3CD6E965-A8B4-4E2E-8400-DDBB7CD00AC4}" type="datetime1">
              <a:rPr lang="en-US" smtClean="0"/>
              <a:t>10/3/2015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6179" defTabSz="931467"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179" defTabSz="931467"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67079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smtClean="0"/>
              <a:t>Both</a:t>
            </a:r>
            <a:endParaRPr lang="en-US" dirty="0"/>
          </a:p>
        </p:txBody>
      </p:sp>
      <p:sp>
        <p:nvSpPr>
          <p:cNvPr id="6" name="Date Placeholder 5"/>
          <p:cNvSpPr>
            <a:spLocks noGrp="1"/>
          </p:cNvSpPr>
          <p:nvPr>
            <p:ph type="dt" idx="12"/>
          </p:nvPr>
        </p:nvSpPr>
        <p:spPr/>
        <p:txBody>
          <a:bodyPr/>
          <a:lstStyle/>
          <a:p>
            <a:fld id="{D4664A66-7F43-48D1-91D2-AE7A931D6495}" type="datetime1">
              <a:rPr lang="en-US" smtClean="0"/>
              <a:t>10/3/2015</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6</a:t>
            </a:fld>
            <a:endParaRPr lang="en-US" dirty="0"/>
          </a:p>
        </p:txBody>
      </p:sp>
      <p:sp>
        <p:nvSpPr>
          <p:cNvPr id="8" name="Header Placeholder 5"/>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r>
              <a:rPr lang="en-US" dirty="0" smtClean="0"/>
              <a:t>Microsoft Office</a:t>
            </a:r>
            <a:endParaRPr lang="en-US" dirty="0"/>
          </a:p>
        </p:txBody>
      </p:sp>
      <p:sp>
        <p:nvSpPr>
          <p:cNvPr id="9" name="Footer Placeholder 7"/>
          <p:cNvSpPr>
            <a:spLocks noGrp="1"/>
          </p:cNvSpPr>
          <p:nvPr>
            <p:ph type="ftr" sz="quarter" idx="4"/>
          </p:nvPr>
        </p:nvSpPr>
        <p:spPr>
          <a:xfrm>
            <a:off x="0" y="8829966"/>
            <a:ext cx="5923788" cy="372294"/>
          </a:xfrm>
          <a:prstGeom prst="rect">
            <a:avLst/>
          </a:prstGeom>
        </p:spPr>
        <p:txBody>
          <a:bodyPr vert="horz" lIns="0" tIns="46589" rIns="93177" bIns="46589" rtlCol="0" anchor="b"/>
          <a:lstStyle>
            <a:lvl1pPr algn="l">
              <a:defRPr sz="1200"/>
            </a:lvl1pPr>
          </a:lstStyle>
          <a:p>
            <a:pPr marL="236179" defTabSz="931467"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179" defTabSz="931467"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4579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100" kern="1200" baseline="0" dirty="0" smtClean="0">
                <a:solidFill>
                  <a:schemeClr val="tx1"/>
                </a:solidFill>
                <a:effectLst/>
                <a:latin typeface="Segoe UI" pitchFamily="34" charset="0"/>
                <a:ea typeface="+mn-ea"/>
                <a:cs typeface="+mn-cs"/>
              </a:rPr>
              <a:t>Thomas 1/3</a:t>
            </a:r>
          </a:p>
          <a:p>
            <a:r>
              <a:rPr lang="en-US" sz="1100" kern="1200" baseline="0" dirty="0" smtClean="0">
                <a:solidFill>
                  <a:schemeClr val="tx1"/>
                </a:solidFill>
                <a:effectLst/>
                <a:latin typeface="Segoe UI" pitchFamily="34" charset="0"/>
                <a:ea typeface="+mn-ea"/>
                <a:cs typeface="+mn-cs"/>
              </a:rPr>
              <a:t>Henry </a:t>
            </a:r>
            <a:r>
              <a:rPr lang="en-US" sz="1100" kern="1200" baseline="0" dirty="0" smtClean="0">
                <a:solidFill>
                  <a:schemeClr val="tx1"/>
                </a:solidFill>
                <a:effectLst/>
                <a:latin typeface="Segoe UI" pitchFamily="34" charset="0"/>
                <a:ea typeface="+mn-ea"/>
                <a:cs typeface="+mn-cs"/>
              </a:rPr>
              <a:t>2/4 features &amp; partner</a:t>
            </a:r>
            <a:endParaRPr lang="en-US" sz="1100" kern="1200" baseline="0" dirty="0" smtClean="0">
              <a:solidFill>
                <a:schemeClr val="tx1"/>
              </a:solidFill>
              <a:effectLst/>
              <a:latin typeface="Segoe UI" pitchFamily="34" charset="0"/>
              <a:ea typeface="+mn-ea"/>
              <a:cs typeface="+mn-cs"/>
            </a:endParaRPr>
          </a:p>
          <a:p>
            <a:endParaRPr lang="en-US" sz="1100" kern="1200" baseline="0" dirty="0" smtClean="0">
              <a:solidFill>
                <a:schemeClr val="tx1"/>
              </a:solidFill>
              <a:effectLst/>
              <a:latin typeface="Segoe UI" pitchFamily="34" charset="0"/>
              <a:ea typeface="+mn-ea"/>
              <a:cs typeface="+mn-cs"/>
            </a:endParaRPr>
          </a:p>
        </p:txBody>
      </p:sp>
      <p:sp>
        <p:nvSpPr>
          <p:cNvPr id="4" name="Date Placeholder 3"/>
          <p:cNvSpPr>
            <a:spLocks noGrp="1"/>
          </p:cNvSpPr>
          <p:nvPr>
            <p:ph type="dt" idx="10"/>
          </p:nvPr>
        </p:nvSpPr>
        <p:spPr/>
        <p:txBody>
          <a:bodyPr/>
          <a:lstStyle/>
          <a:p>
            <a:fld id="{F36DBDBE-3C47-4418-B406-6E25A5E3B513}" type="datetime1">
              <a:rPr lang="en-US" smtClean="0"/>
              <a:t>10/3/2015</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t>7</a:t>
            </a:fld>
            <a:endParaRPr lang="en-US" dirty="0"/>
          </a:p>
        </p:txBody>
      </p:sp>
      <p:sp>
        <p:nvSpPr>
          <p:cNvPr id="6" name="Header Placeholder 5"/>
          <p:cNvSpPr>
            <a:spLocks noGrp="1"/>
          </p:cNvSpPr>
          <p:nvPr>
            <p:ph type="hdr" sz="quarter" idx="12"/>
          </p:nvPr>
        </p:nvSpPr>
        <p:spPr/>
        <p:txBody>
          <a:bodyPr/>
          <a:lstStyle/>
          <a:p>
            <a:r>
              <a:rPr lang="en-US" smtClean="0"/>
              <a:t>Microsoft Office365</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42607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b="1" u="none" dirty="0" smtClean="0">
                <a:latin typeface="Segoe UI" pitchFamily="34" charset="0"/>
                <a:ea typeface="Segoe UI" pitchFamily="34" charset="0"/>
                <a:cs typeface="Segoe UI" pitchFamily="34" charset="0"/>
              </a:rPr>
              <a:t>Slide</a:t>
            </a:r>
            <a:r>
              <a:rPr lang="de-DE" b="1" u="none" baseline="0" dirty="0" smtClean="0">
                <a:latin typeface="Segoe UI" pitchFamily="34" charset="0"/>
                <a:ea typeface="Segoe UI" pitchFamily="34" charset="0"/>
                <a:cs typeface="Segoe UI" pitchFamily="34" charset="0"/>
              </a:rPr>
              <a:t> Objectives:</a:t>
            </a:r>
          </a:p>
          <a:p>
            <a:pPr marL="0" marR="0" indent="0" algn="l" defTabSz="914400" rtl="0" eaLnBrk="1" fontAlgn="auto" latinLnBrk="0" hangingPunct="1">
              <a:lnSpc>
                <a:spcPct val="100000"/>
              </a:lnSpc>
              <a:spcBef>
                <a:spcPts val="0"/>
              </a:spcBef>
              <a:spcAft>
                <a:spcPts val="0"/>
              </a:spcAft>
              <a:buClrTx/>
              <a:buSzTx/>
              <a:buFontTx/>
              <a:buNone/>
              <a:tabLst/>
              <a:defRPr/>
            </a:pPr>
            <a:r>
              <a:rPr lang="de-DE" b="0" u="none" dirty="0" smtClean="0">
                <a:latin typeface="Segoe UI" pitchFamily="34" charset="0"/>
                <a:ea typeface="Segoe UI" pitchFamily="34" charset="0"/>
                <a:cs typeface="Segoe UI" pitchFamily="34" charset="0"/>
              </a:rPr>
              <a:t>Announcing</a:t>
            </a:r>
            <a:r>
              <a:rPr lang="de-DE" b="0" u="none" baseline="0" dirty="0" smtClean="0">
                <a:latin typeface="Segoe UI" pitchFamily="34" charset="0"/>
                <a:ea typeface="Segoe UI" pitchFamily="34" charset="0"/>
                <a:cs typeface="Segoe UI" pitchFamily="34" charset="0"/>
              </a:rPr>
              <a:t> Office 365. Explaining what‘s about.</a:t>
            </a:r>
          </a:p>
          <a:p>
            <a:pPr marL="0" marR="0" indent="0" algn="l" defTabSz="914400" rtl="0" eaLnBrk="1" fontAlgn="auto" latinLnBrk="0" hangingPunct="1">
              <a:lnSpc>
                <a:spcPct val="100000"/>
              </a:lnSpc>
              <a:spcBef>
                <a:spcPts val="0"/>
              </a:spcBef>
              <a:spcAft>
                <a:spcPts val="0"/>
              </a:spcAft>
              <a:buClrTx/>
              <a:buSzTx/>
              <a:buFontTx/>
              <a:buNone/>
              <a:tabLst/>
              <a:defRPr/>
            </a:pPr>
            <a:r>
              <a:rPr lang="de-DE" b="0" u="none" baseline="0" dirty="0" smtClean="0">
                <a:latin typeface="Segoe UI" pitchFamily="34" charset="0"/>
                <a:ea typeface="Segoe UI" pitchFamily="34" charset="0"/>
                <a:cs typeface="Segoe UI" pitchFamily="34" charset="0"/>
              </a:rPr>
              <a:t>Sway, extras...</a:t>
            </a:r>
            <a:endParaRPr lang="de-DE" b="0" u="none" dirty="0" smtClean="0">
              <a:latin typeface="Segoe UI"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1" u="none" dirty="0" smtClean="0">
              <a:latin typeface="Segoe UI" pitchFamily="34" charset="0"/>
              <a:ea typeface="Segoe UI" pitchFamily="34" charset="0"/>
              <a:cs typeface="Segoe UI" pitchFamily="34" charset="0"/>
            </a:endParaRPr>
          </a:p>
        </p:txBody>
      </p:sp>
      <p:sp>
        <p:nvSpPr>
          <p:cNvPr id="4" name="Date Placeholder 3"/>
          <p:cNvSpPr>
            <a:spLocks noGrp="1"/>
          </p:cNvSpPr>
          <p:nvPr>
            <p:ph type="dt" idx="10"/>
          </p:nvPr>
        </p:nvSpPr>
        <p:spPr/>
        <p:txBody>
          <a:bodyPr/>
          <a:lstStyle/>
          <a:p>
            <a:fld id="{20FC792F-F8A5-486F-AD55-7D2F47316BE8}" type="datetime1">
              <a:rPr lang="en-US" smtClean="0">
                <a:solidFill>
                  <a:prstClr val="black"/>
                </a:solidFill>
              </a:rPr>
              <a:pPr/>
              <a:t>10/3/2015</a:t>
            </a:fld>
            <a:endParaRPr lang="en-US" dirty="0">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Office365</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85267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1" u="none" dirty="0" smtClean="0">
              <a:latin typeface="Segoe UI" pitchFamily="34" charset="0"/>
              <a:ea typeface="Segoe UI" pitchFamily="34" charset="0"/>
              <a:cs typeface="Segoe UI" pitchFamily="34" charset="0"/>
            </a:endParaRPr>
          </a:p>
        </p:txBody>
      </p:sp>
      <p:sp>
        <p:nvSpPr>
          <p:cNvPr id="4" name="Date Placeholder 3"/>
          <p:cNvSpPr>
            <a:spLocks noGrp="1"/>
          </p:cNvSpPr>
          <p:nvPr>
            <p:ph type="dt" idx="10"/>
          </p:nvPr>
        </p:nvSpPr>
        <p:spPr/>
        <p:txBody>
          <a:bodyPr/>
          <a:lstStyle/>
          <a:p>
            <a:fld id="{F0913D63-575C-4FF1-85CA-F933021B3D20}" type="datetime1">
              <a:rPr lang="en-US" smtClean="0"/>
              <a:t>10/3/2015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6179" defTabSz="931467"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179" defTabSz="931467"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737234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smtClean="0"/>
              <a:t>Click to edit Master subtitle style</a:t>
            </a:r>
            <a:endParaRPr lang="en-US" dirty="0"/>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smtClean="0"/>
              <a:t>Course title style</a:t>
            </a:r>
            <a:endParaRPr lang="en-US" dirty="0"/>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smtClean="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4251966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2144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Tree>
    <p:extLst>
      <p:ext uri="{BB962C8B-B14F-4D97-AF65-F5344CB8AC3E}">
        <p14:creationId xmlns:p14="http://schemas.microsoft.com/office/powerpoint/2010/main" val="407846129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a:prstGeom prst="rect">
            <a:avLst/>
          </a:prstGeo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a:prstGeom prst="rect">
            <a:avLst/>
          </a:prstGeo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j-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j-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j-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j-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31502619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977908152"/>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smtClean="0"/>
              <a:t>Click to edit Master title style</a:t>
            </a:r>
            <a:endParaRPr lang="en-US" dirty="0"/>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smtClean="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2326002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Click to edit Master title style</a:t>
            </a:r>
            <a:endParaRPr lang="en-US" dirty="0"/>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0774583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9946145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902160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783989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a:t>
            </a:r>
            <a:r>
              <a:rPr lang="en-US" sz="1050" dirty="0" smtClean="0">
                <a:solidFill>
                  <a:schemeClr val="bg1">
                    <a:lumMod val="85000"/>
                  </a:schemeClr>
                </a:solidFill>
              </a:rPr>
              <a:t>2014 </a:t>
            </a:r>
            <a:r>
              <a:rPr lang="en-US" sz="1050" dirty="0">
                <a:solidFill>
                  <a:schemeClr val="bg1">
                    <a:lumMod val="85000"/>
                  </a:schemeClr>
                </a:solidFill>
              </a:rPr>
              <a:t>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a:prstGeom prst="rect">
            <a:avLst/>
          </a:prstGeo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6"/>
            <a:ext cx="10240453" cy="498599"/>
          </a:xfrm>
          <a:prstGeom prst="rect">
            <a:avLst/>
          </a:prstGeo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6085" y="6102167"/>
            <a:ext cx="2159891" cy="747988"/>
          </a:xfrm>
          <a:prstGeom prst="rect">
            <a:avLst/>
          </a:prstGeom>
        </p:spPr>
      </p:pic>
    </p:spTree>
    <p:extLst>
      <p:ext uri="{BB962C8B-B14F-4D97-AF65-F5344CB8AC3E}">
        <p14:creationId xmlns:p14="http://schemas.microsoft.com/office/powerpoint/2010/main" val="19214034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3" r:id="rId3"/>
    <p:sldLayoutId id="2147483664" r:id="rId4"/>
    <p:sldLayoutId id="2147483665" r:id="rId5"/>
    <p:sldLayoutId id="2147483666" r:id="rId6"/>
    <p:sldLayoutId id="2147483668" r:id="rId7"/>
    <p:sldLayoutId id="2147483669" r:id="rId8"/>
    <p:sldLayoutId id="2147483672" r:id="rId9"/>
    <p:sldLayoutId id="2147483673" r:id="rId10"/>
    <p:sldLayoutId id="2147483674" r:id="rId11"/>
    <p:sldLayoutId id="2147483675" r:id="rId12"/>
  </p:sldLayoutIdLst>
  <p:timing>
    <p:tnLst>
      <p:par>
        <p:cTn id="1" dur="indefinite" restart="never" nodeType="tmRoot"/>
      </p:par>
    </p:tnLst>
  </p:timing>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www.office365.com/" TargetMode="Externa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8.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hyperlink" Target="http://support.microsoft.com/lifecycle/search/default.aspx?sort=PN&amp;alpha=windows&amp;Filter=FilterNO" TargetMode="External"/><Relationship Id="rId7"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hyperlink" Target="http://www.apple.com/support/mac/"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8.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www.microsoft.com/en-us/download/details.aspx?id=41950" TargetMode="External"/><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hyperlink" Target="http://aka.ms/aadposh"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www.microsoft.com/learning/en-us/Book.aspx?ID=15184"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8.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hyperlink" Target="http://office.microsoft.com/en-us/" TargetMode="External"/><Relationship Id="rId7" Type="http://schemas.openxmlformats.org/officeDocument/2006/relationships/hyperlink" Target="http://www.emug.ca/" TargetMode="External"/><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hyperlink" Target="http://onlinehelp.microsoft.com/en-us/office365-partner01/gg243437.aspx" TargetMode="External"/><Relationship Id="rId5" Type="http://schemas.openxmlformats.org/officeDocument/2006/relationships/hyperlink" Target="http://office.microsoft.com/en-us/compare-office-365-for-business-plans-FX102918419.aspx?WT.mc_id=PS_bing_O365Comm_what%20is%20office%20365_Text&amp;WT.intid1=ODC_ENUS_FX102918418_XT104063440" TargetMode="External"/><Relationship Id="rId4" Type="http://schemas.openxmlformats.org/officeDocument/2006/relationships/hyperlink" Target="http://technet.microsoft.com/en-us/library/jj819284.aspx"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9015" y="2437180"/>
            <a:ext cx="8579886" cy="2603307"/>
          </a:xfrm>
        </p:spPr>
        <p:txBody>
          <a:bodyPr anchor="b"/>
          <a:lstStyle/>
          <a:p>
            <a:r>
              <a:rPr lang="en-US" dirty="0" smtClean="0"/>
              <a:t>Introduction to Administering </a:t>
            </a:r>
            <a:r>
              <a:rPr lang="en-US" dirty="0"/>
              <a:t>Office </a:t>
            </a:r>
            <a:r>
              <a:rPr lang="en-US" dirty="0" smtClean="0"/>
              <a:t>365 </a:t>
            </a:r>
            <a:br>
              <a:rPr lang="en-US" dirty="0" smtClean="0"/>
            </a:br>
            <a:r>
              <a:rPr lang="en-US" dirty="0" smtClean="0"/>
              <a:t/>
            </a:r>
            <a:br>
              <a:rPr lang="en-US" dirty="0" smtClean="0"/>
            </a:br>
            <a:endParaRPr lang="en-US" sz="1600" i="1" dirty="0"/>
          </a:p>
        </p:txBody>
      </p:sp>
    </p:spTree>
    <p:extLst>
      <p:ext uri="{BB962C8B-B14F-4D97-AF65-F5344CB8AC3E}">
        <p14:creationId xmlns:p14="http://schemas.microsoft.com/office/powerpoint/2010/main" val="33278309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Anywhere Access</a:t>
            </a:r>
            <a:endParaRPr lang="en-US" dirty="0"/>
          </a:p>
        </p:txBody>
      </p:sp>
      <p:pic>
        <p:nvPicPr>
          <p:cNvPr id="6" name="Picture 5"/>
          <p:cNvPicPr>
            <a:picLocks noChangeAspect="1"/>
          </p:cNvPicPr>
          <p:nvPr/>
        </p:nvPicPr>
        <p:blipFill>
          <a:blip r:embed="rId3"/>
          <a:stretch>
            <a:fillRect/>
          </a:stretch>
        </p:blipFill>
        <p:spPr>
          <a:xfrm>
            <a:off x="520700" y="1386663"/>
            <a:ext cx="6374282" cy="4672614"/>
          </a:xfrm>
          <a:prstGeom prst="rect">
            <a:avLst/>
          </a:prstGeom>
        </p:spPr>
      </p:pic>
      <p:pic>
        <p:nvPicPr>
          <p:cNvPr id="8" name="Picture 7"/>
          <p:cNvPicPr>
            <a:picLocks noChangeAspect="1"/>
          </p:cNvPicPr>
          <p:nvPr/>
        </p:nvPicPr>
        <p:blipFill>
          <a:blip r:embed="rId4"/>
          <a:stretch>
            <a:fillRect/>
          </a:stretch>
        </p:blipFill>
        <p:spPr>
          <a:xfrm>
            <a:off x="6894983" y="175443"/>
            <a:ext cx="3038475" cy="2305050"/>
          </a:xfrm>
          <a:prstGeom prst="rect">
            <a:avLst/>
          </a:prstGeom>
        </p:spPr>
      </p:pic>
      <p:pic>
        <p:nvPicPr>
          <p:cNvPr id="9" name="Picture 8"/>
          <p:cNvPicPr>
            <a:picLocks noChangeAspect="1"/>
          </p:cNvPicPr>
          <p:nvPr/>
        </p:nvPicPr>
        <p:blipFill>
          <a:blip r:embed="rId5"/>
          <a:stretch>
            <a:fillRect/>
          </a:stretch>
        </p:blipFill>
        <p:spPr>
          <a:xfrm>
            <a:off x="6985470" y="4244580"/>
            <a:ext cx="2857500" cy="2381250"/>
          </a:xfrm>
          <a:prstGeom prst="rect">
            <a:avLst/>
          </a:prstGeom>
        </p:spPr>
      </p:pic>
      <p:pic>
        <p:nvPicPr>
          <p:cNvPr id="7" name="Picture 6"/>
          <p:cNvPicPr>
            <a:picLocks noChangeAspect="1"/>
          </p:cNvPicPr>
          <p:nvPr/>
        </p:nvPicPr>
        <p:blipFill>
          <a:blip r:embed="rId6"/>
          <a:stretch>
            <a:fillRect/>
          </a:stretch>
        </p:blipFill>
        <p:spPr>
          <a:xfrm>
            <a:off x="8631239" y="2058089"/>
            <a:ext cx="3038475" cy="2295525"/>
          </a:xfrm>
          <a:prstGeom prst="rect">
            <a:avLst/>
          </a:prstGeom>
        </p:spPr>
      </p:pic>
    </p:spTree>
    <p:extLst>
      <p:ext uri="{BB962C8B-B14F-4D97-AF65-F5344CB8AC3E}">
        <p14:creationId xmlns:p14="http://schemas.microsoft.com/office/powerpoint/2010/main" val="6765909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z="4800" b="1" dirty="0"/>
              <a:t>Worldwide, Secure, Compliant Datacenters</a:t>
            </a:r>
            <a:endParaRPr lang="en-US" sz="4800" b="1" dirty="0"/>
          </a:p>
        </p:txBody>
      </p:sp>
      <p:pic>
        <p:nvPicPr>
          <p:cNvPr id="4" name="Picture 3"/>
          <p:cNvPicPr>
            <a:picLocks noChangeAspect="1"/>
          </p:cNvPicPr>
          <p:nvPr/>
        </p:nvPicPr>
        <p:blipFill>
          <a:blip r:embed="rId3"/>
          <a:stretch>
            <a:fillRect/>
          </a:stretch>
        </p:blipFill>
        <p:spPr>
          <a:xfrm>
            <a:off x="300533" y="943996"/>
            <a:ext cx="11603413" cy="5792084"/>
          </a:xfrm>
          <a:prstGeom prst="rect">
            <a:avLst/>
          </a:prstGeom>
        </p:spPr>
      </p:pic>
    </p:spTree>
    <p:extLst>
      <p:ext uri="{BB962C8B-B14F-4D97-AF65-F5344CB8AC3E}">
        <p14:creationId xmlns:p14="http://schemas.microsoft.com/office/powerpoint/2010/main" val="2137246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Dive Into Office 365</a:t>
            </a:r>
            <a:endParaRPr lang="en-US" dirty="0"/>
          </a:p>
        </p:txBody>
      </p:sp>
      <p:sp>
        <p:nvSpPr>
          <p:cNvPr id="3" name="Text Placeholder 2"/>
          <p:cNvSpPr>
            <a:spLocks noGrp="1"/>
          </p:cNvSpPr>
          <p:nvPr>
            <p:ph type="body" sz="quarter" idx="11"/>
          </p:nvPr>
        </p:nvSpPr>
        <p:spPr>
          <a:xfrm>
            <a:off x="522288" y="1447800"/>
            <a:ext cx="5394960" cy="3256402"/>
          </a:xfrm>
        </p:spPr>
        <p:txBody>
          <a:bodyPr/>
          <a:lstStyle/>
          <a:p>
            <a:pPr marL="342900" indent="-342900">
              <a:buFont typeface="Arial" panose="020B0604020202020204" pitchFamily="34" charset="0"/>
              <a:buChar char="•"/>
            </a:pPr>
            <a:r>
              <a:rPr lang="en-US" sz="3200" dirty="0">
                <a:solidFill>
                  <a:srgbClr val="505050"/>
                </a:solidFill>
                <a:latin typeface="Segoe UI Light" panose="020B0502040204020203" pitchFamily="34" charset="0"/>
              </a:rPr>
              <a:t>Stay up-to-date on the latest information and buzz</a:t>
            </a:r>
          </a:p>
          <a:p>
            <a:pPr marL="342900" indent="-342900">
              <a:buFont typeface="Arial" panose="020B0604020202020204" pitchFamily="34" charset="0"/>
              <a:buChar char="•"/>
            </a:pPr>
            <a:r>
              <a:rPr lang="en-US" sz="3200" dirty="0">
                <a:solidFill>
                  <a:srgbClr val="505050"/>
                </a:solidFill>
                <a:latin typeface="Segoe UI Light" panose="020B0502040204020203" pitchFamily="34" charset="0"/>
              </a:rPr>
              <a:t>Explore the new features  </a:t>
            </a:r>
          </a:p>
          <a:p>
            <a:pPr marL="576263" lvl="2" indent="-342900">
              <a:buFont typeface="Arial" panose="020B0604020202020204" pitchFamily="34" charset="0"/>
              <a:buChar char="•"/>
            </a:pPr>
            <a:r>
              <a:rPr lang="en-US" sz="2400" dirty="0">
                <a:solidFill>
                  <a:srgbClr val="505050"/>
                </a:solidFill>
              </a:rPr>
              <a:t>Experience seamless integration across services and devices</a:t>
            </a:r>
          </a:p>
          <a:p>
            <a:pPr marL="342900" indent="-342900">
              <a:buFont typeface="Arial" panose="020B0604020202020204" pitchFamily="34" charset="0"/>
              <a:buChar char="•"/>
            </a:pPr>
            <a:r>
              <a:rPr lang="de-DE" sz="3200" dirty="0">
                <a:solidFill>
                  <a:srgbClr val="505050"/>
                </a:solidFill>
                <a:latin typeface="Segoe UI Light" panose="020B0502040204020203" pitchFamily="34" charset="0"/>
              </a:rPr>
              <a:t>Please sign up here: </a:t>
            </a:r>
            <a:br>
              <a:rPr lang="de-DE" sz="3200" dirty="0">
                <a:solidFill>
                  <a:srgbClr val="505050"/>
                </a:solidFill>
                <a:latin typeface="Segoe UI Light" panose="020B0502040204020203" pitchFamily="34" charset="0"/>
              </a:rPr>
            </a:br>
            <a:r>
              <a:rPr lang="de-DE" sz="3200" dirty="0">
                <a:solidFill>
                  <a:srgbClr val="505050"/>
                </a:solidFill>
                <a:latin typeface="Segoe UI Light" panose="020B0502040204020203" pitchFamily="34" charset="0"/>
                <a:hlinkClick r:id="rId2"/>
              </a:rPr>
              <a:t>http://www.office365.com</a:t>
            </a:r>
            <a:r>
              <a:rPr lang="de-DE" sz="3200" dirty="0">
                <a:solidFill>
                  <a:srgbClr val="505050"/>
                </a:solidFill>
                <a:latin typeface="Segoe UI Light" panose="020B0502040204020203" pitchFamily="34" charset="0"/>
              </a:rPr>
              <a:t>  </a:t>
            </a:r>
            <a:endParaRPr lang="en-US" sz="3200" dirty="0">
              <a:solidFill>
                <a:srgbClr val="505050"/>
              </a:solidFill>
              <a:latin typeface="Segoe UI Light" panose="020B0502040204020203" pitchFamily="34" charset="0"/>
            </a:endParaRPr>
          </a:p>
          <a:p>
            <a:endParaRPr lang="en-US" dirty="0">
              <a:solidFill>
                <a:srgbClr val="505050"/>
              </a:solidFill>
            </a:endParaRPr>
          </a:p>
        </p:txBody>
      </p:sp>
      <p:pic>
        <p:nvPicPr>
          <p:cNvPr id="7" name="Picture 6"/>
          <p:cNvPicPr>
            <a:picLocks noChangeAspect="1"/>
          </p:cNvPicPr>
          <p:nvPr/>
        </p:nvPicPr>
        <p:blipFill>
          <a:blip r:embed="rId3"/>
          <a:stretch>
            <a:fillRect/>
          </a:stretch>
        </p:blipFill>
        <p:spPr>
          <a:xfrm>
            <a:off x="6315058" y="377365"/>
            <a:ext cx="3811537" cy="6131920"/>
          </a:xfrm>
          <a:prstGeom prst="rect">
            <a:avLst/>
          </a:prstGeom>
        </p:spPr>
      </p:pic>
    </p:spTree>
    <p:extLst>
      <p:ext uri="{BB962C8B-B14F-4D97-AF65-F5344CB8AC3E}">
        <p14:creationId xmlns:p14="http://schemas.microsoft.com/office/powerpoint/2010/main" val="4418136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 365 Platform Capabilities</a:t>
            </a:r>
          </a:p>
        </p:txBody>
      </p:sp>
      <p:sp>
        <p:nvSpPr>
          <p:cNvPr id="3" name="Text Placeholder 2"/>
          <p:cNvSpPr>
            <a:spLocks noGrp="1"/>
          </p:cNvSpPr>
          <p:nvPr>
            <p:ph type="body" sz="quarter" idx="11"/>
          </p:nvPr>
        </p:nvSpPr>
        <p:spPr>
          <a:xfrm>
            <a:off x="522288" y="1447800"/>
            <a:ext cx="10475912" cy="3256402"/>
          </a:xfrm>
        </p:spPr>
        <p:txBody>
          <a:bodyPr/>
          <a:lstStyle/>
          <a:p>
            <a:pPr marL="342900" indent="-342900">
              <a:buFont typeface="Arial" panose="020B0604020202020204" pitchFamily="34" charset="0"/>
              <a:buChar char="•"/>
            </a:pPr>
            <a:r>
              <a:rPr lang="en-US" sz="3200" dirty="0">
                <a:solidFill>
                  <a:srgbClr val="505050"/>
                </a:solidFill>
                <a:latin typeface="Segoe UI Light" panose="020B0502040204020203" pitchFamily="34" charset="0"/>
              </a:rPr>
              <a:t>Simple user </a:t>
            </a:r>
            <a:r>
              <a:rPr lang="en-US" sz="3200" dirty="0" smtClean="0">
                <a:solidFill>
                  <a:srgbClr val="505050"/>
                </a:solidFill>
                <a:latin typeface="Segoe UI Light" panose="020B0502040204020203" pitchFamily="34" charset="0"/>
              </a:rPr>
              <a:t>interface</a:t>
            </a:r>
          </a:p>
          <a:p>
            <a:pPr marL="342900" indent="-342900">
              <a:buFont typeface="Arial" panose="020B0604020202020204" pitchFamily="34" charset="0"/>
              <a:buChar char="•"/>
            </a:pPr>
            <a:r>
              <a:rPr lang="en-US" sz="3200" dirty="0" smtClean="0">
                <a:solidFill>
                  <a:srgbClr val="505050"/>
                </a:solidFill>
                <a:latin typeface="Segoe UI Light" panose="020B0502040204020203" pitchFamily="34" charset="0"/>
              </a:rPr>
              <a:t>Simplified licensing</a:t>
            </a:r>
            <a:endParaRPr lang="en-US" sz="3200" dirty="0">
              <a:solidFill>
                <a:srgbClr val="505050"/>
              </a:solidFill>
              <a:latin typeface="Segoe UI Light" panose="020B0502040204020203" pitchFamily="34" charset="0"/>
            </a:endParaRPr>
          </a:p>
          <a:p>
            <a:pPr marL="342900" indent="-342900">
              <a:buFont typeface="Arial" panose="020B0604020202020204" pitchFamily="34" charset="0"/>
              <a:buChar char="•"/>
            </a:pPr>
            <a:r>
              <a:rPr lang="en-US" sz="3200" dirty="0">
                <a:solidFill>
                  <a:srgbClr val="505050"/>
                </a:solidFill>
                <a:latin typeface="Segoe UI Light" panose="020B0502040204020203" pitchFamily="34" charset="0"/>
              </a:rPr>
              <a:t>Role-based access control</a:t>
            </a:r>
          </a:p>
          <a:p>
            <a:pPr marL="342900" indent="-342900">
              <a:buFont typeface="Arial" panose="020B0604020202020204" pitchFamily="34" charset="0"/>
              <a:buChar char="•"/>
            </a:pPr>
            <a:r>
              <a:rPr lang="en-US" sz="3200" dirty="0">
                <a:solidFill>
                  <a:srgbClr val="505050"/>
                </a:solidFill>
                <a:latin typeface="Segoe UI Light" panose="020B0502040204020203" pitchFamily="34" charset="0"/>
              </a:rPr>
              <a:t>Identity federation (eliminate sign-in client)</a:t>
            </a:r>
          </a:p>
          <a:p>
            <a:pPr marL="342900" indent="-342900">
              <a:buFont typeface="Arial" panose="020B0604020202020204" pitchFamily="34" charset="0"/>
              <a:buChar char="•"/>
            </a:pPr>
            <a:r>
              <a:rPr lang="en-US" sz="3200" dirty="0">
                <a:solidFill>
                  <a:srgbClr val="505050"/>
                </a:solidFill>
                <a:latin typeface="Segoe UI Light" panose="020B0502040204020203" pitchFamily="34" charset="0"/>
              </a:rPr>
              <a:t>Multi-factor authentication support</a:t>
            </a:r>
          </a:p>
          <a:p>
            <a:pPr marL="342900" indent="-342900">
              <a:buFont typeface="Arial" panose="020B0604020202020204" pitchFamily="34" charset="0"/>
              <a:buChar char="•"/>
            </a:pPr>
            <a:r>
              <a:rPr lang="en-US" sz="3200" dirty="0">
                <a:solidFill>
                  <a:srgbClr val="505050"/>
                </a:solidFill>
                <a:latin typeface="Segoe UI Light" panose="020B0502040204020203" pitchFamily="34" charset="0"/>
              </a:rPr>
              <a:t>Remove scale limitation</a:t>
            </a:r>
          </a:p>
          <a:p>
            <a:endParaRPr lang="en-US" sz="2400" dirty="0">
              <a:solidFill>
                <a:srgbClr val="505050"/>
              </a:solidFill>
            </a:endParaRPr>
          </a:p>
        </p:txBody>
      </p:sp>
    </p:spTree>
    <p:extLst>
      <p:ext uri="{BB962C8B-B14F-4D97-AF65-F5344CB8AC3E}">
        <p14:creationId xmlns:p14="http://schemas.microsoft.com/office/powerpoint/2010/main" val="27556406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Simplified Interfaces and Portals</a:t>
            </a:r>
            <a:endParaRPr lang="en-US" dirty="0"/>
          </a:p>
        </p:txBody>
      </p:sp>
      <p:pic>
        <p:nvPicPr>
          <p:cNvPr id="3" name="Picture 2"/>
          <p:cNvPicPr>
            <a:picLocks noChangeAspect="1"/>
          </p:cNvPicPr>
          <p:nvPr/>
        </p:nvPicPr>
        <p:blipFill>
          <a:blip r:embed="rId2"/>
          <a:stretch>
            <a:fillRect/>
          </a:stretch>
        </p:blipFill>
        <p:spPr>
          <a:xfrm>
            <a:off x="60512" y="882649"/>
            <a:ext cx="12050901" cy="5860692"/>
          </a:xfrm>
          <a:prstGeom prst="rect">
            <a:avLst/>
          </a:prstGeom>
        </p:spPr>
      </p:pic>
    </p:spTree>
    <p:extLst>
      <p:ext uri="{BB962C8B-B14F-4D97-AF65-F5344CB8AC3E}">
        <p14:creationId xmlns:p14="http://schemas.microsoft.com/office/powerpoint/2010/main" val="5100959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Services Connector </a:t>
            </a:r>
            <a:endParaRPr lang="en-US" dirty="0"/>
          </a:p>
        </p:txBody>
      </p:sp>
      <p:sp>
        <p:nvSpPr>
          <p:cNvPr id="3" name="Text Placeholder 2"/>
          <p:cNvSpPr>
            <a:spLocks noGrp="1"/>
          </p:cNvSpPr>
          <p:nvPr>
            <p:ph type="body" sz="quarter" idx="11"/>
          </p:nvPr>
        </p:nvSpPr>
        <p:spPr>
          <a:xfrm>
            <a:off x="520701" y="1039546"/>
            <a:ext cx="10617353" cy="2462213"/>
          </a:xfrm>
        </p:spPr>
        <p:txBody>
          <a:bodyPr/>
          <a:lstStyle/>
          <a:p>
            <a:pPr marL="342900" indent="-342900">
              <a:buFont typeface="Arial" panose="020B0604020202020204" pitchFamily="34" charset="0"/>
              <a:buChar char="•"/>
            </a:pPr>
            <a:r>
              <a:rPr lang="en-US" sz="2400" dirty="0">
                <a:solidFill>
                  <a:srgbClr val="505050"/>
                </a:solidFill>
                <a:latin typeface="Segoe UI Light" panose="020B0502040204020203" pitchFamily="34" charset="0"/>
              </a:rPr>
              <a:t>Helps prepare workstations to run with Office 365</a:t>
            </a:r>
          </a:p>
          <a:p>
            <a:pPr marL="800100" lvl="3" indent="-342900">
              <a:buFont typeface="Arial" panose="020B0604020202020204" pitchFamily="34" charset="0"/>
              <a:buChar char="•"/>
            </a:pPr>
            <a:r>
              <a:rPr lang="en-US" sz="1800" dirty="0">
                <a:solidFill>
                  <a:srgbClr val="505050"/>
                </a:solidFill>
              </a:rPr>
              <a:t>Only need to run once</a:t>
            </a:r>
          </a:p>
          <a:p>
            <a:pPr marL="342900" indent="-342900">
              <a:buFont typeface="Arial" panose="020B0604020202020204" pitchFamily="34" charset="0"/>
              <a:buChar char="•"/>
            </a:pPr>
            <a:r>
              <a:rPr lang="en-US" sz="2400" dirty="0">
                <a:solidFill>
                  <a:srgbClr val="505050"/>
                </a:solidFill>
                <a:latin typeface="Segoe UI Light" panose="020B0502040204020203" pitchFamily="34" charset="0"/>
              </a:rPr>
              <a:t>One-off patching &amp; configuration of clients leveraging Microsoft Update</a:t>
            </a:r>
          </a:p>
          <a:p>
            <a:pPr marL="342900" indent="-342900">
              <a:buFont typeface="Arial" panose="020B0604020202020204" pitchFamily="34" charset="0"/>
              <a:buChar char="•"/>
            </a:pPr>
            <a:r>
              <a:rPr lang="en-US" sz="2400" dirty="0">
                <a:solidFill>
                  <a:srgbClr val="505050"/>
                </a:solidFill>
                <a:latin typeface="Segoe UI Light" panose="020B0502040204020203" pitchFamily="34" charset="0"/>
              </a:rPr>
              <a:t>Manual configuration possible</a:t>
            </a:r>
          </a:p>
          <a:p>
            <a:pPr marL="342900" indent="-342900">
              <a:buFont typeface="Arial" panose="020B0604020202020204" pitchFamily="34" charset="0"/>
              <a:buChar char="•"/>
            </a:pPr>
            <a:endParaRPr lang="en-US" sz="2400" dirty="0">
              <a:solidFill>
                <a:srgbClr val="505050"/>
              </a:solidFill>
              <a:latin typeface="Segoe UI Light" panose="020B0502040204020203" pitchFamily="34" charset="0"/>
            </a:endParaRPr>
          </a:p>
        </p:txBody>
      </p:sp>
      <p:pic>
        <p:nvPicPr>
          <p:cNvPr id="5" name="Picture 4"/>
          <p:cNvPicPr>
            <a:picLocks noChangeAspect="1"/>
          </p:cNvPicPr>
          <p:nvPr/>
        </p:nvPicPr>
        <p:blipFill>
          <a:blip r:embed="rId3"/>
          <a:stretch>
            <a:fillRect/>
          </a:stretch>
        </p:blipFill>
        <p:spPr>
          <a:xfrm>
            <a:off x="446082" y="2897363"/>
            <a:ext cx="10486377" cy="3862144"/>
          </a:xfrm>
          <a:prstGeom prst="rect">
            <a:avLst/>
          </a:prstGeom>
        </p:spPr>
      </p:pic>
    </p:spTree>
    <p:extLst>
      <p:ext uri="{BB962C8B-B14F-4D97-AF65-F5344CB8AC3E}">
        <p14:creationId xmlns:p14="http://schemas.microsoft.com/office/powerpoint/2010/main" val="22323951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a:t>Module 1: Office 365 Overview &amp; Infrastructure</a:t>
            </a:r>
          </a:p>
        </p:txBody>
      </p:sp>
      <p:sp>
        <p:nvSpPr>
          <p:cNvPr id="3" name="Rectangle 2"/>
          <p:cNvSpPr/>
          <p:nvPr/>
        </p:nvSpPr>
        <p:spPr bwMode="auto">
          <a:xfrm>
            <a:off x="540392" y="2063751"/>
            <a:ext cx="3069316" cy="3011977"/>
          </a:xfrm>
          <a:prstGeom prst="rect">
            <a:avLst/>
          </a:prstGeom>
          <a:solidFill>
            <a:schemeClr val="accent1"/>
          </a:solid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585"/>
            <a:endParaRPr lang="en-US" sz="2400" dirty="0">
              <a:solidFill>
                <a:srgbClr val="EB3C00"/>
              </a:solidFill>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0293" y="2990594"/>
            <a:ext cx="3199531" cy="1107631"/>
          </a:xfrm>
          <a:prstGeom prst="rect">
            <a:avLst/>
          </a:prstGeom>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14775" t="8829" r="19557" b="53949"/>
          <a:stretch/>
        </p:blipFill>
        <p:spPr>
          <a:xfrm>
            <a:off x="3757662" y="2063751"/>
            <a:ext cx="8004518" cy="3014687"/>
          </a:xfrm>
          <a:prstGeom prst="rect">
            <a:avLst/>
          </a:prstGeom>
        </p:spPr>
      </p:pic>
      <p:sp>
        <p:nvSpPr>
          <p:cNvPr id="6" name="Rectangle 5"/>
          <p:cNvSpPr/>
          <p:nvPr/>
        </p:nvSpPr>
        <p:spPr bwMode="auto">
          <a:xfrm>
            <a:off x="3757662" y="2063751"/>
            <a:ext cx="8254286" cy="3231580"/>
          </a:xfrm>
          <a:prstGeom prst="rect">
            <a:avLst/>
          </a:prstGeom>
          <a:solidFill>
            <a:schemeClr val="bg1">
              <a:alpha val="89804"/>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91436" tIns="45718" rIns="91436" bIns="45718" numCol="1" rtlCol="0" anchor="ctr" anchorCtr="0" compatLnSpc="1">
            <a:prstTxWarp prst="textNoShape">
              <a:avLst/>
            </a:prstTxWarp>
          </a:bodyPr>
          <a:lstStyle/>
          <a:p>
            <a:pPr algn="ctr">
              <a:lnSpc>
                <a:spcPct val="90000"/>
              </a:lnSpc>
              <a:spcAft>
                <a:spcPts val="600"/>
              </a:spcAft>
            </a:pPr>
            <a:endParaRPr lang="en-US" sz="2400" b="1" dirty="0">
              <a:solidFill>
                <a:schemeClr val="accent6"/>
              </a:solidFill>
              <a:latin typeface="Segoe UI" pitchFamily="34" charset="0"/>
              <a:ea typeface="Segoe UI" pitchFamily="34" charset="0"/>
              <a:cs typeface="Zegoe UI SemiLight" charset="0"/>
            </a:endParaRPr>
          </a:p>
        </p:txBody>
      </p:sp>
      <p:sp>
        <p:nvSpPr>
          <p:cNvPr id="7" name="block one"/>
          <p:cNvSpPr txBox="1">
            <a:spLocks/>
          </p:cNvSpPr>
          <p:nvPr/>
        </p:nvSpPr>
        <p:spPr>
          <a:xfrm>
            <a:off x="3936468" y="2335867"/>
            <a:ext cx="7817221" cy="2739860"/>
          </a:xfrm>
          <a:prstGeom prst="rect">
            <a:avLst/>
          </a:prstGeom>
        </p:spPr>
        <p:txBody>
          <a:bodyPr vert="horz" lIns="0" tIns="0" rIns="0" bIns="0" rtlCol="0">
            <a:noAutofit/>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chemeClr val="tx1"/>
                </a:solidFill>
              </a:rPr>
              <a:t>Service Overview &amp; Offering</a:t>
            </a:r>
          </a:p>
          <a:p>
            <a:r>
              <a:rPr lang="en-US" sz="2800" dirty="0">
                <a:solidFill>
                  <a:schemeClr val="tx1"/>
                </a:solidFill>
              </a:rPr>
              <a:t>Features &amp; Requirements</a:t>
            </a:r>
          </a:p>
          <a:p>
            <a:r>
              <a:rPr lang="en-US" sz="2800" dirty="0">
                <a:solidFill>
                  <a:schemeClr val="tx1"/>
                </a:solidFill>
              </a:rPr>
              <a:t>Office 365 Administration | Portals &amp; PowerShell</a:t>
            </a:r>
          </a:p>
          <a:p>
            <a:r>
              <a:rPr lang="en-US" sz="2800" dirty="0">
                <a:solidFill>
                  <a:schemeClr val="tx1"/>
                </a:solidFill>
              </a:rPr>
              <a:t>Partner Opportunity</a:t>
            </a:r>
          </a:p>
          <a:p>
            <a:pPr marL="0" indent="0">
              <a:buNone/>
            </a:pPr>
            <a:endParaRPr lang="en-US" sz="2800" dirty="0"/>
          </a:p>
          <a:p>
            <a:pPr marL="0" indent="0">
              <a:spcBef>
                <a:spcPts val="1200"/>
              </a:spcBef>
              <a:buNone/>
            </a:pPr>
            <a:endParaRPr lang="en-US" sz="2800" dirty="0">
              <a:solidFill>
                <a:schemeClr val="tx1">
                  <a:lumMod val="85000"/>
                  <a:lumOff val="15000"/>
                </a:schemeClr>
              </a:solidFill>
            </a:endParaRPr>
          </a:p>
        </p:txBody>
      </p:sp>
      <p:sp>
        <p:nvSpPr>
          <p:cNvPr id="9" name="Rectangle 8"/>
          <p:cNvSpPr/>
          <p:nvPr/>
        </p:nvSpPr>
        <p:spPr bwMode="auto">
          <a:xfrm>
            <a:off x="4210302" y="2799860"/>
            <a:ext cx="5203928" cy="381468"/>
          </a:xfrm>
          <a:prstGeom prst="rect">
            <a:avLst/>
          </a:prstGeom>
          <a:solidFill>
            <a:srgbClr val="FF6A00">
              <a:alpha val="25000"/>
            </a:srgbClr>
          </a:solidFill>
          <a:ln w="31750">
            <a:solidFill>
              <a:srgbClr val="0070C0"/>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6884091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solidFill>
                  <a:schemeClr val="bg1"/>
                </a:solidFill>
              </a:rPr>
              <a:t>Module 1: Office 365 Overview &amp; Infrastructure</a:t>
            </a:r>
          </a:p>
        </p:txBody>
      </p:sp>
      <p:sp>
        <p:nvSpPr>
          <p:cNvPr id="4" name="Text Placeholder 3"/>
          <p:cNvSpPr>
            <a:spLocks noGrp="1"/>
          </p:cNvSpPr>
          <p:nvPr>
            <p:ph type="body" sz="quarter" idx="12"/>
          </p:nvPr>
        </p:nvSpPr>
        <p:spPr/>
        <p:txBody>
          <a:bodyPr/>
          <a:lstStyle/>
          <a:p>
            <a:r>
              <a:rPr lang="en-US" dirty="0">
                <a:solidFill>
                  <a:schemeClr val="bg1"/>
                </a:solidFill>
              </a:rPr>
              <a:t>Features &amp; Requirements</a:t>
            </a:r>
          </a:p>
          <a:p>
            <a:endParaRPr lang="en-US" dirty="0"/>
          </a:p>
        </p:txBody>
      </p:sp>
    </p:spTree>
    <p:extLst>
      <p:ext uri="{BB962C8B-B14F-4D97-AF65-F5344CB8AC3E}">
        <p14:creationId xmlns:p14="http://schemas.microsoft.com/office/powerpoint/2010/main" val="3303506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Platform Requirements</a:t>
            </a:r>
            <a:endParaRPr lang="en-US" dirty="0"/>
          </a:p>
        </p:txBody>
      </p:sp>
      <p:sp>
        <p:nvSpPr>
          <p:cNvPr id="4" name="Text Placeholder 3"/>
          <p:cNvSpPr>
            <a:spLocks noGrp="1"/>
          </p:cNvSpPr>
          <p:nvPr>
            <p:ph type="body" sz="quarter" idx="11"/>
          </p:nvPr>
        </p:nvSpPr>
        <p:spPr>
          <a:xfrm>
            <a:off x="597140" y="1669650"/>
            <a:ext cx="2697480" cy="3319210"/>
          </a:xfrm>
        </p:spPr>
        <p:txBody>
          <a:bodyPr/>
          <a:lstStyle/>
          <a:p>
            <a:r>
              <a:rPr lang="en-US" sz="1800" dirty="0">
                <a:solidFill>
                  <a:schemeClr val="tx1"/>
                </a:solidFill>
                <a:latin typeface="Segoe UI Light" panose="020B0502040204020203" pitchFamily="34" charset="0"/>
              </a:rPr>
              <a:t>Office 365 does not have an operating system requirement, except that the Windows or Macintosh OS software you use must be supported by </a:t>
            </a:r>
            <a:r>
              <a:rPr lang="en-US" sz="1800" u="sng" dirty="0">
                <a:solidFill>
                  <a:schemeClr val="tx1"/>
                </a:solidFill>
                <a:latin typeface="Segoe UI Light" panose="020B0502040204020203" pitchFamily="34" charset="0"/>
                <a:hlinkClick r:id="rId3"/>
              </a:rPr>
              <a:t>Microsoft</a:t>
            </a:r>
            <a:r>
              <a:rPr lang="en-US" sz="1800" dirty="0">
                <a:solidFill>
                  <a:schemeClr val="tx1"/>
                </a:solidFill>
                <a:latin typeface="Segoe UI Light" panose="020B0502040204020203" pitchFamily="34" charset="0"/>
              </a:rPr>
              <a:t> or </a:t>
            </a:r>
            <a:r>
              <a:rPr lang="en-US" sz="1800" u="sng" dirty="0">
                <a:solidFill>
                  <a:schemeClr val="tx1"/>
                </a:solidFill>
                <a:latin typeface="Segoe UI Light" panose="020B0502040204020203" pitchFamily="34" charset="0"/>
                <a:hlinkClick r:id="rId4"/>
              </a:rPr>
              <a:t>Apple</a:t>
            </a:r>
            <a:r>
              <a:rPr lang="en-US" sz="1800" dirty="0">
                <a:solidFill>
                  <a:schemeClr val="tx1"/>
                </a:solidFill>
                <a:latin typeface="Segoe UI Light" panose="020B0502040204020203" pitchFamily="34" charset="0"/>
              </a:rPr>
              <a:t>. There may, however, be advanced Office 365 configuration options, features, scenarios, and/or tools that have explicit dependencies on an operating system, or behave differently on different operating systems</a:t>
            </a:r>
          </a:p>
        </p:txBody>
      </p:sp>
      <p:sp>
        <p:nvSpPr>
          <p:cNvPr id="13" name="Text Placeholder 3"/>
          <p:cNvSpPr>
            <a:spLocks noGrp="1"/>
          </p:cNvSpPr>
          <p:nvPr>
            <p:ph type="body" sz="quarter" idx="12"/>
          </p:nvPr>
        </p:nvSpPr>
        <p:spPr>
          <a:xfrm>
            <a:off x="3670383" y="1675722"/>
            <a:ext cx="2697480" cy="2462213"/>
          </a:xfrm>
        </p:spPr>
        <p:txBody>
          <a:bodyPr/>
          <a:lstStyle/>
          <a:p>
            <a:pPr marL="285750" indent="-285750">
              <a:buFont typeface="Arial" panose="020B0604020202020204" pitchFamily="34" charset="0"/>
              <a:buChar char="•"/>
            </a:pPr>
            <a:r>
              <a:rPr lang="en-US" sz="1800" dirty="0" smtClean="0">
                <a:solidFill>
                  <a:schemeClr val="tx1"/>
                </a:solidFill>
                <a:latin typeface="Segoe UI Light" panose="020B0502040204020203" pitchFamily="34" charset="0"/>
                <a:cs typeface="Segoe UI Light" panose="020B0502040204020203" pitchFamily="34" charset="0"/>
              </a:rPr>
              <a:t>Office </a:t>
            </a:r>
            <a:r>
              <a:rPr lang="en-US" sz="1800" dirty="0">
                <a:solidFill>
                  <a:schemeClr val="tx1"/>
                </a:solidFill>
                <a:latin typeface="Segoe UI Light" panose="020B0502040204020203" pitchFamily="34" charset="0"/>
                <a:cs typeface="Segoe UI Light" panose="020B0502040204020203" pitchFamily="34" charset="0"/>
              </a:rPr>
              <a:t>2010 with </a:t>
            </a:r>
            <a:r>
              <a:rPr lang="en-US" sz="1800" dirty="0" smtClean="0">
                <a:solidFill>
                  <a:schemeClr val="tx1"/>
                </a:solidFill>
                <a:latin typeface="Segoe UI Light" panose="020B0502040204020203" pitchFamily="34" charset="0"/>
                <a:cs typeface="Segoe UI Light" panose="020B0502040204020203" pitchFamily="34" charset="0"/>
              </a:rPr>
              <a:t>latest service pack</a:t>
            </a:r>
            <a:endParaRPr lang="en-US" sz="1800" dirty="0">
              <a:solidFill>
                <a:schemeClr val="tx1"/>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1800" dirty="0">
                <a:solidFill>
                  <a:schemeClr val="tx1"/>
                </a:solidFill>
                <a:latin typeface="Segoe UI Light" panose="020B0502040204020203" pitchFamily="34" charset="0"/>
                <a:cs typeface="Segoe UI Light" panose="020B0502040204020203" pitchFamily="34" charset="0"/>
              </a:rPr>
              <a:t>Latest Version of Office</a:t>
            </a:r>
          </a:p>
          <a:p>
            <a:pPr marL="285750" indent="-285750">
              <a:buFont typeface="Arial" panose="020B0604020202020204" pitchFamily="34" charset="0"/>
              <a:buChar char="•"/>
            </a:pPr>
            <a:r>
              <a:rPr lang="en-US" sz="1800" dirty="0">
                <a:solidFill>
                  <a:schemeClr val="tx1"/>
                </a:solidFill>
                <a:latin typeface="Segoe UI Light" panose="020B0502040204020203" pitchFamily="34" charset="0"/>
                <a:cs typeface="Segoe UI Light" panose="020B0502040204020203" pitchFamily="34" charset="0"/>
              </a:rPr>
              <a:t>Office for Mac 2011 with SP3</a:t>
            </a:r>
          </a:p>
        </p:txBody>
      </p:sp>
      <p:sp>
        <p:nvSpPr>
          <p:cNvPr id="14" name="Text Placeholder 3"/>
          <p:cNvSpPr>
            <a:spLocks noGrp="1"/>
          </p:cNvSpPr>
          <p:nvPr>
            <p:ph type="body" sz="quarter" idx="4294967295"/>
          </p:nvPr>
        </p:nvSpPr>
        <p:spPr>
          <a:xfrm>
            <a:off x="6718771" y="1671865"/>
            <a:ext cx="2697162" cy="2462212"/>
          </a:xfrm>
          <a:prstGeom prst="rect">
            <a:avLst/>
          </a:prstGeom>
        </p:spPr>
        <p:txBody>
          <a:bodyPr/>
          <a:lstStyle/>
          <a:p>
            <a:pPr marL="342900" indent="-342900">
              <a:buFont typeface="Arial" panose="020B0604020202020204" pitchFamily="34" charset="0"/>
              <a:buChar char="•"/>
            </a:pPr>
            <a:r>
              <a:rPr lang="en-US" sz="1800" dirty="0"/>
              <a:t>Internet Explorer </a:t>
            </a:r>
            <a:r>
              <a:rPr lang="en-US" sz="1800" dirty="0" smtClean="0"/>
              <a:t>11 </a:t>
            </a:r>
            <a:r>
              <a:rPr lang="en-US" sz="1800" dirty="0">
                <a:solidFill>
                  <a:srgbClr val="007233"/>
                </a:solidFill>
              </a:rPr>
              <a:t>(Recommended) </a:t>
            </a:r>
          </a:p>
          <a:p>
            <a:pPr lvl="1"/>
            <a:r>
              <a:rPr lang="en-US" sz="1800" dirty="0" smtClean="0"/>
              <a:t>or </a:t>
            </a:r>
            <a:r>
              <a:rPr lang="en-US" sz="1800" dirty="0"/>
              <a:t>Internet Explorer </a:t>
            </a:r>
            <a:r>
              <a:rPr lang="en-US" sz="1800" dirty="0" smtClean="0"/>
              <a:t>10</a:t>
            </a:r>
            <a:endParaRPr lang="en-US" sz="1800" dirty="0"/>
          </a:p>
          <a:p>
            <a:pPr marL="342900" indent="-342900">
              <a:buFont typeface="Arial" panose="020B0604020202020204" pitchFamily="34" charset="0"/>
              <a:buChar char="•"/>
            </a:pPr>
            <a:r>
              <a:rPr lang="en-US" sz="1800" dirty="0"/>
              <a:t>Internet Explorer </a:t>
            </a:r>
            <a:r>
              <a:rPr lang="en-US" sz="1800" dirty="0" smtClean="0"/>
              <a:t>9 </a:t>
            </a:r>
            <a:r>
              <a:rPr lang="en-US" sz="1800" dirty="0" smtClean="0">
                <a:solidFill>
                  <a:srgbClr val="C00000"/>
                </a:solidFill>
              </a:rPr>
              <a:t>(diminished service)</a:t>
            </a:r>
            <a:endParaRPr lang="en-US" sz="1800" dirty="0">
              <a:solidFill>
                <a:srgbClr val="C00000"/>
              </a:solidFill>
            </a:endParaRPr>
          </a:p>
          <a:p>
            <a:pPr marL="342900" indent="-342900">
              <a:buFont typeface="Arial" panose="020B0604020202020204" pitchFamily="34" charset="0"/>
              <a:buChar char="•"/>
            </a:pPr>
            <a:r>
              <a:rPr lang="en-US" sz="1800" dirty="0"/>
              <a:t>Latest Version of Firefox</a:t>
            </a:r>
          </a:p>
          <a:p>
            <a:pPr marL="342900" indent="-342900">
              <a:buFont typeface="Arial" panose="020B0604020202020204" pitchFamily="34" charset="0"/>
              <a:buChar char="•"/>
            </a:pPr>
            <a:r>
              <a:rPr lang="en-US" sz="1800" dirty="0"/>
              <a:t>Latest Version of Chrome</a:t>
            </a:r>
          </a:p>
        </p:txBody>
      </p:sp>
      <p:pic>
        <p:nvPicPr>
          <p:cNvPr id="7" name="Picture 6"/>
          <p:cNvPicPr>
            <a:picLocks noChangeAspect="1"/>
          </p:cNvPicPr>
          <p:nvPr/>
        </p:nvPicPr>
        <p:blipFill>
          <a:blip r:embed="rId5"/>
          <a:stretch>
            <a:fillRect/>
          </a:stretch>
        </p:blipFill>
        <p:spPr>
          <a:xfrm>
            <a:off x="520700" y="886007"/>
            <a:ext cx="2773920" cy="719390"/>
          </a:xfrm>
          <a:prstGeom prst="rect">
            <a:avLst/>
          </a:prstGeom>
        </p:spPr>
      </p:pic>
      <p:pic>
        <p:nvPicPr>
          <p:cNvPr id="8" name="Picture 7"/>
          <p:cNvPicPr>
            <a:picLocks noChangeAspect="1"/>
          </p:cNvPicPr>
          <p:nvPr/>
        </p:nvPicPr>
        <p:blipFill>
          <a:blip r:embed="rId6"/>
          <a:stretch>
            <a:fillRect/>
          </a:stretch>
        </p:blipFill>
        <p:spPr>
          <a:xfrm>
            <a:off x="3530559" y="886007"/>
            <a:ext cx="2773920" cy="719390"/>
          </a:xfrm>
          <a:prstGeom prst="rect">
            <a:avLst/>
          </a:prstGeom>
        </p:spPr>
      </p:pic>
      <p:pic>
        <p:nvPicPr>
          <p:cNvPr id="10" name="Picture 9"/>
          <p:cNvPicPr>
            <a:picLocks noChangeAspect="1"/>
          </p:cNvPicPr>
          <p:nvPr/>
        </p:nvPicPr>
        <p:blipFill>
          <a:blip r:embed="rId7"/>
          <a:stretch>
            <a:fillRect/>
          </a:stretch>
        </p:blipFill>
        <p:spPr>
          <a:xfrm>
            <a:off x="6540418" y="886007"/>
            <a:ext cx="2773920" cy="719390"/>
          </a:xfrm>
          <a:prstGeom prst="rect">
            <a:avLst/>
          </a:prstGeom>
        </p:spPr>
      </p:pic>
      <p:sp>
        <p:nvSpPr>
          <p:cNvPr id="15" name="TextBox 14"/>
          <p:cNvSpPr txBox="1"/>
          <p:nvPr/>
        </p:nvSpPr>
        <p:spPr>
          <a:xfrm>
            <a:off x="3850740" y="5473934"/>
            <a:ext cx="7900993" cy="738664"/>
          </a:xfrm>
          <a:prstGeom prst="rect">
            <a:avLst/>
          </a:prstGeom>
          <a:noFill/>
        </p:spPr>
        <p:txBody>
          <a:bodyPr wrap="square" lIns="0" tIns="0" rIns="0" bIns="0" rtlCol="0">
            <a:spAutoFit/>
          </a:bodyPr>
          <a:lstStyle/>
          <a:p>
            <a:r>
              <a:rPr lang="en-US" sz="2400" b="1" spc="-70" dirty="0" smtClean="0">
                <a:solidFill>
                  <a:srgbClr val="FF0000"/>
                </a:solidFill>
                <a:latin typeface="Segoe UI Light" panose="020B0502040204020203" pitchFamily="34" charset="0"/>
                <a:cs typeface="Segoe UI Light" panose="020B0502040204020203" pitchFamily="34" charset="0"/>
              </a:rPr>
              <a:t>http://technet.microsoft.com/en-us/library/office-365-system-requirements.aspx</a:t>
            </a:r>
            <a:endParaRPr lang="en-US" sz="2400" b="1" spc="-70" dirty="0">
              <a:solidFill>
                <a:srgbClr val="FF000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617520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Microsoft Office 365 Admin Center</a:t>
            </a:r>
            <a:endParaRPr lang="en-US" dirty="0"/>
          </a:p>
        </p:txBody>
      </p:sp>
      <p:sp>
        <p:nvSpPr>
          <p:cNvPr id="3" name="Text Placeholder 2"/>
          <p:cNvSpPr>
            <a:spLocks noGrp="1"/>
          </p:cNvSpPr>
          <p:nvPr>
            <p:ph type="body" sz="quarter" idx="11"/>
          </p:nvPr>
        </p:nvSpPr>
        <p:spPr>
          <a:xfrm>
            <a:off x="522288" y="1447801"/>
            <a:ext cx="10441083" cy="4358089"/>
          </a:xfrm>
        </p:spPr>
        <p:txBody>
          <a:bodyPr/>
          <a:lstStyle/>
          <a:p>
            <a:pPr marL="342900" indent="-342900">
              <a:buFont typeface="Arial" panose="020B0604020202020204" pitchFamily="34" charset="0"/>
              <a:buChar char="•"/>
            </a:pPr>
            <a:r>
              <a:rPr lang="en-US" sz="3200" dirty="0">
                <a:solidFill>
                  <a:srgbClr val="505050"/>
                </a:solidFill>
                <a:latin typeface="Segoe UI Light" panose="020B0502040204020203" pitchFamily="34" charset="0"/>
              </a:rPr>
              <a:t>Admin Section – Where the Office 365 Administrator carries out key Office 365 management tasks:</a:t>
            </a:r>
            <a:endParaRPr lang="en-US" sz="2800" dirty="0">
              <a:solidFill>
                <a:srgbClr val="505050"/>
              </a:solidFill>
              <a:latin typeface="Segoe UI Light" panose="020B0502040204020203" pitchFamily="34" charset="0"/>
            </a:endParaRPr>
          </a:p>
          <a:p>
            <a:pPr marL="800100" lvl="3" indent="-342900">
              <a:buFont typeface="Arial" panose="020B0604020202020204" pitchFamily="34" charset="0"/>
              <a:buChar char="•"/>
            </a:pPr>
            <a:r>
              <a:rPr lang="en-US" sz="2400" dirty="0" smtClean="0"/>
              <a:t>Manage </a:t>
            </a:r>
            <a:r>
              <a:rPr lang="en-US" sz="2400" dirty="0"/>
              <a:t>Domains</a:t>
            </a:r>
          </a:p>
          <a:p>
            <a:pPr marL="800100" lvl="3" indent="-342900">
              <a:buFont typeface="Arial" panose="020B0604020202020204" pitchFamily="34" charset="0"/>
              <a:buChar char="•"/>
            </a:pPr>
            <a:r>
              <a:rPr lang="en-US" sz="2400" dirty="0" smtClean="0"/>
              <a:t>Manage </a:t>
            </a:r>
            <a:r>
              <a:rPr lang="en-US" sz="2400" dirty="0"/>
              <a:t>Users, Licenses, and Security Groups</a:t>
            </a:r>
          </a:p>
          <a:p>
            <a:pPr marL="800100" lvl="3" indent="-342900">
              <a:buFont typeface="Arial" panose="020B0604020202020204" pitchFamily="34" charset="0"/>
              <a:buChar char="•"/>
            </a:pPr>
            <a:r>
              <a:rPr lang="en-US" sz="2400" dirty="0" smtClean="0"/>
              <a:t>Administer </a:t>
            </a:r>
            <a:r>
              <a:rPr lang="en-US" sz="2400" dirty="0"/>
              <a:t>Services; Manage Subscription and Licenses</a:t>
            </a:r>
          </a:p>
          <a:p>
            <a:pPr marL="800100" lvl="3" indent="-342900">
              <a:buFont typeface="Arial" panose="020B0604020202020204" pitchFamily="34" charset="0"/>
              <a:buChar char="•"/>
            </a:pPr>
            <a:r>
              <a:rPr lang="en-US" sz="2400" dirty="0" smtClean="0"/>
              <a:t>Access </a:t>
            </a:r>
            <a:r>
              <a:rPr lang="en-US" sz="2400" dirty="0"/>
              <a:t>Support Area</a:t>
            </a:r>
          </a:p>
          <a:p>
            <a:pPr marL="800100" lvl="3" indent="-342900">
              <a:buFont typeface="Arial" panose="020B0604020202020204" pitchFamily="34" charset="0"/>
              <a:buChar char="•"/>
            </a:pPr>
            <a:r>
              <a:rPr lang="en-US" sz="2400" dirty="0" smtClean="0"/>
              <a:t>Verify </a:t>
            </a:r>
            <a:r>
              <a:rPr lang="en-US" sz="2400" dirty="0"/>
              <a:t>Service Health</a:t>
            </a:r>
          </a:p>
          <a:p>
            <a:pPr marL="800100" lvl="3" indent="-342900">
              <a:buFont typeface="Arial" panose="020B0604020202020204" pitchFamily="34" charset="0"/>
              <a:buChar char="•"/>
            </a:pPr>
            <a:r>
              <a:rPr lang="en-US" sz="2400" dirty="0" smtClean="0"/>
              <a:t>Access </a:t>
            </a:r>
            <a:r>
              <a:rPr lang="en-US" sz="2400" dirty="0"/>
              <a:t>service-specific management portals for Exchange Online, Lync Online and SharePoint Online</a:t>
            </a:r>
          </a:p>
          <a:p>
            <a:endParaRPr lang="en-US" dirty="0">
              <a:solidFill>
                <a:srgbClr val="505050"/>
              </a:solidFill>
              <a:latin typeface="Segoe UI Light" panose="020B0502040204020203" pitchFamily="34" charset="0"/>
            </a:endParaRPr>
          </a:p>
        </p:txBody>
      </p:sp>
    </p:spTree>
    <p:extLst>
      <p:ext uri="{BB962C8B-B14F-4D97-AF65-F5344CB8AC3E}">
        <p14:creationId xmlns:p14="http://schemas.microsoft.com/office/powerpoint/2010/main" val="3172659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Objectives</a:t>
            </a:r>
            <a:endParaRPr lang="en-US" dirty="0"/>
          </a:p>
        </p:txBody>
      </p:sp>
      <p:sp>
        <p:nvSpPr>
          <p:cNvPr id="6" name="Content Placeholder 5"/>
          <p:cNvSpPr>
            <a:spLocks noGrp="1"/>
          </p:cNvSpPr>
          <p:nvPr>
            <p:ph sz="quarter" idx="10"/>
          </p:nvPr>
        </p:nvSpPr>
        <p:spPr>
          <a:xfrm>
            <a:off x="611347" y="1449388"/>
            <a:ext cx="10975658" cy="4099584"/>
          </a:xfrm>
        </p:spPr>
        <p:txBody>
          <a:bodyPr/>
          <a:lstStyle/>
          <a:p>
            <a:pPr marL="342900" indent="-342900"/>
            <a:r>
              <a:rPr lang="en-US" b="1" dirty="0"/>
              <a:t>Cover Skills necessary </a:t>
            </a:r>
            <a:r>
              <a:rPr lang="en-US" b="1" dirty="0" smtClean="0"/>
              <a:t>for IT </a:t>
            </a:r>
            <a:r>
              <a:rPr lang="en-US" b="1" dirty="0"/>
              <a:t>professionals </a:t>
            </a:r>
            <a:r>
              <a:rPr lang="en-US" b="1" dirty="0" smtClean="0"/>
              <a:t>to succeed with 365 </a:t>
            </a:r>
            <a:r>
              <a:rPr lang="en-US" b="1" dirty="0"/>
              <a:t>administration</a:t>
            </a:r>
          </a:p>
          <a:p>
            <a:pPr marL="800082" lvl="1" indent="-342900">
              <a:buFont typeface="Arial" panose="020B0604020202020204" pitchFamily="34" charset="0"/>
              <a:buChar char="•"/>
            </a:pPr>
            <a:r>
              <a:rPr lang="en-US" sz="2400" b="1" spc="-70" dirty="0"/>
              <a:t>Learn about Office 365 platform, service and </a:t>
            </a:r>
            <a:r>
              <a:rPr lang="en-US" sz="2400" b="1" spc="-70" dirty="0" smtClean="0"/>
              <a:t>offerings</a:t>
            </a:r>
          </a:p>
          <a:p>
            <a:pPr marL="800082" lvl="1" indent="-342900">
              <a:buFont typeface="Arial" panose="020B0604020202020204" pitchFamily="34" charset="0"/>
              <a:buChar char="•"/>
            </a:pPr>
            <a:r>
              <a:rPr lang="en-US" sz="2000" spc="-70" dirty="0" smtClean="0"/>
              <a:t>Execute </a:t>
            </a:r>
            <a:r>
              <a:rPr lang="en-US" sz="2000" spc="-70" dirty="0"/>
              <a:t>common small business management tasks within Office 365</a:t>
            </a:r>
          </a:p>
          <a:p>
            <a:pPr marL="800082" lvl="1" indent="-342900">
              <a:buFont typeface="Arial" panose="020B0604020202020204" pitchFamily="34" charset="0"/>
              <a:buChar char="•"/>
            </a:pPr>
            <a:r>
              <a:rPr lang="en-US" sz="2000" spc="-70" dirty="0" smtClean="0"/>
              <a:t>Learn about Exchange </a:t>
            </a:r>
            <a:r>
              <a:rPr lang="en-US" sz="2000" spc="-70" dirty="0"/>
              <a:t>Online security</a:t>
            </a:r>
            <a:r>
              <a:rPr lang="en-US" sz="2000" spc="-70" dirty="0" smtClean="0"/>
              <a:t>, </a:t>
            </a:r>
            <a:r>
              <a:rPr lang="en-US" sz="2000" spc="-70" dirty="0"/>
              <a:t>SPAM, archiving, compliance and more</a:t>
            </a:r>
          </a:p>
          <a:p>
            <a:pPr marL="800082" lvl="1" indent="-342900">
              <a:buFont typeface="Arial" panose="020B0604020202020204" pitchFamily="34" charset="0"/>
              <a:buChar char="•"/>
            </a:pPr>
            <a:r>
              <a:rPr lang="en-US" sz="2000" spc="-70" dirty="0"/>
              <a:t>Learn service and site management for SharePoint Online; Lync </a:t>
            </a:r>
            <a:r>
              <a:rPr lang="en-US" sz="2000" spc="-70" dirty="0" smtClean="0"/>
              <a:t>Online, OneDrive and Yammer</a:t>
            </a:r>
            <a:endParaRPr lang="en-US" sz="2000" spc="-70" dirty="0"/>
          </a:p>
          <a:p>
            <a:pPr marL="800082" lvl="1" indent="-342900">
              <a:buFont typeface="Arial" panose="020B0604020202020204" pitchFamily="34" charset="0"/>
              <a:buChar char="•"/>
            </a:pPr>
            <a:r>
              <a:rPr lang="en-US" sz="2000" spc="-70" dirty="0"/>
              <a:t>Use PowerShell to connect to &amp; manage Office 365 for common </a:t>
            </a:r>
            <a:r>
              <a:rPr lang="en-US" sz="2000" spc="-70" dirty="0" smtClean="0"/>
              <a:t>tasks</a:t>
            </a:r>
            <a:endParaRPr lang="en-US" sz="2000" dirty="0">
              <a:solidFill>
                <a:srgbClr val="505050"/>
              </a:solidFill>
            </a:endParaRPr>
          </a:p>
        </p:txBody>
      </p:sp>
    </p:spTree>
    <p:extLst>
      <p:ext uri="{BB962C8B-B14F-4D97-AF65-F5344CB8AC3E}">
        <p14:creationId xmlns:p14="http://schemas.microsoft.com/office/powerpoint/2010/main" val="38613354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Microsoft Office 365 Admin Center</a:t>
            </a:r>
          </a:p>
        </p:txBody>
      </p:sp>
      <p:pic>
        <p:nvPicPr>
          <p:cNvPr id="5" name="Picture 4"/>
          <p:cNvPicPr>
            <a:picLocks noChangeAspect="1"/>
          </p:cNvPicPr>
          <p:nvPr/>
        </p:nvPicPr>
        <p:blipFill>
          <a:blip r:embed="rId3"/>
          <a:stretch>
            <a:fillRect/>
          </a:stretch>
        </p:blipFill>
        <p:spPr>
          <a:xfrm>
            <a:off x="379514" y="781539"/>
            <a:ext cx="11038763" cy="5953458"/>
          </a:xfrm>
          <a:prstGeom prst="rect">
            <a:avLst/>
          </a:prstGeom>
        </p:spPr>
      </p:pic>
    </p:spTree>
    <p:extLst>
      <p:ext uri="{BB962C8B-B14F-4D97-AF65-F5344CB8AC3E}">
        <p14:creationId xmlns:p14="http://schemas.microsoft.com/office/powerpoint/2010/main" val="21650144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Billing and Subscription Management</a:t>
            </a:r>
          </a:p>
        </p:txBody>
      </p:sp>
      <p:pic>
        <p:nvPicPr>
          <p:cNvPr id="2" name="Picture 1"/>
          <p:cNvPicPr>
            <a:picLocks noChangeAspect="1"/>
          </p:cNvPicPr>
          <p:nvPr/>
        </p:nvPicPr>
        <p:blipFill>
          <a:blip r:embed="rId3"/>
          <a:stretch>
            <a:fillRect/>
          </a:stretch>
        </p:blipFill>
        <p:spPr>
          <a:xfrm>
            <a:off x="309282" y="1185190"/>
            <a:ext cx="11541417" cy="4421271"/>
          </a:xfrm>
          <a:prstGeom prst="rect">
            <a:avLst/>
          </a:prstGeom>
        </p:spPr>
      </p:pic>
    </p:spTree>
    <p:extLst>
      <p:ext uri="{BB962C8B-B14F-4D97-AF65-F5344CB8AC3E}">
        <p14:creationId xmlns:p14="http://schemas.microsoft.com/office/powerpoint/2010/main" val="7152604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Support Management</a:t>
            </a:r>
          </a:p>
        </p:txBody>
      </p:sp>
      <p:pic>
        <p:nvPicPr>
          <p:cNvPr id="4" name="Picture 3"/>
          <p:cNvPicPr>
            <a:picLocks noChangeAspect="1"/>
          </p:cNvPicPr>
          <p:nvPr/>
        </p:nvPicPr>
        <p:blipFill>
          <a:blip r:embed="rId3"/>
          <a:stretch>
            <a:fillRect/>
          </a:stretch>
        </p:blipFill>
        <p:spPr>
          <a:xfrm>
            <a:off x="275665" y="950428"/>
            <a:ext cx="11407258" cy="5324873"/>
          </a:xfrm>
          <a:prstGeom prst="rect">
            <a:avLst/>
          </a:prstGeom>
        </p:spPr>
      </p:pic>
    </p:spTree>
    <p:extLst>
      <p:ext uri="{BB962C8B-B14F-4D97-AF65-F5344CB8AC3E}">
        <p14:creationId xmlns:p14="http://schemas.microsoft.com/office/powerpoint/2010/main" val="331433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Service Health </a:t>
            </a:r>
          </a:p>
        </p:txBody>
      </p:sp>
      <p:pic>
        <p:nvPicPr>
          <p:cNvPr id="4" name="Picture 3"/>
          <p:cNvPicPr>
            <a:picLocks noChangeAspect="1"/>
          </p:cNvPicPr>
          <p:nvPr/>
        </p:nvPicPr>
        <p:blipFill>
          <a:blip r:embed="rId3"/>
          <a:stretch>
            <a:fillRect/>
          </a:stretch>
        </p:blipFill>
        <p:spPr>
          <a:xfrm>
            <a:off x="2305539" y="1281112"/>
            <a:ext cx="6366974" cy="5307773"/>
          </a:xfrm>
          <a:prstGeom prst="rect">
            <a:avLst/>
          </a:prstGeom>
        </p:spPr>
      </p:pic>
    </p:spTree>
    <p:extLst>
      <p:ext uri="{BB962C8B-B14F-4D97-AF65-F5344CB8AC3E}">
        <p14:creationId xmlns:p14="http://schemas.microsoft.com/office/powerpoint/2010/main" val="30328929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11697" y="366712"/>
            <a:ext cx="11947441" cy="5963750"/>
          </a:xfrm>
          <a:prstGeom prst="rect">
            <a:avLst/>
          </a:prstGeom>
        </p:spPr>
      </p:pic>
    </p:spTree>
    <p:extLst>
      <p:ext uri="{BB962C8B-B14F-4D97-AF65-F5344CB8AC3E}">
        <p14:creationId xmlns:p14="http://schemas.microsoft.com/office/powerpoint/2010/main" val="50969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a:t>Module 1: Office 365 Overview &amp; Infrastructure</a:t>
            </a:r>
          </a:p>
        </p:txBody>
      </p:sp>
      <p:sp>
        <p:nvSpPr>
          <p:cNvPr id="3" name="Rectangle 2"/>
          <p:cNvSpPr/>
          <p:nvPr/>
        </p:nvSpPr>
        <p:spPr bwMode="auto">
          <a:xfrm>
            <a:off x="540392" y="2063751"/>
            <a:ext cx="3069316" cy="3011977"/>
          </a:xfrm>
          <a:prstGeom prst="rect">
            <a:avLst/>
          </a:prstGeom>
          <a:solidFill>
            <a:schemeClr val="accent1"/>
          </a:solid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585"/>
            <a:endParaRPr lang="en-US" sz="2400" dirty="0">
              <a:solidFill>
                <a:srgbClr val="EB3C00"/>
              </a:solidFill>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0293" y="2990594"/>
            <a:ext cx="3199531" cy="1107631"/>
          </a:xfrm>
          <a:prstGeom prst="rect">
            <a:avLst/>
          </a:prstGeom>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14775" t="8829" r="19557" b="53949"/>
          <a:stretch/>
        </p:blipFill>
        <p:spPr>
          <a:xfrm>
            <a:off x="3757662" y="2063751"/>
            <a:ext cx="8004518" cy="3014687"/>
          </a:xfrm>
          <a:prstGeom prst="rect">
            <a:avLst/>
          </a:prstGeom>
        </p:spPr>
      </p:pic>
      <p:sp>
        <p:nvSpPr>
          <p:cNvPr id="6" name="Rectangle 5"/>
          <p:cNvSpPr/>
          <p:nvPr/>
        </p:nvSpPr>
        <p:spPr bwMode="auto">
          <a:xfrm>
            <a:off x="3682128" y="2063751"/>
            <a:ext cx="8254286" cy="3340762"/>
          </a:xfrm>
          <a:prstGeom prst="rect">
            <a:avLst/>
          </a:prstGeom>
          <a:solidFill>
            <a:schemeClr val="bg1">
              <a:alpha val="89804"/>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91436" tIns="45718" rIns="91436" bIns="45718" numCol="1" rtlCol="0" anchor="ctr" anchorCtr="0" compatLnSpc="1">
            <a:prstTxWarp prst="textNoShape">
              <a:avLst/>
            </a:prstTxWarp>
          </a:bodyPr>
          <a:lstStyle/>
          <a:p>
            <a:pPr algn="ctr">
              <a:lnSpc>
                <a:spcPct val="90000"/>
              </a:lnSpc>
              <a:spcAft>
                <a:spcPts val="600"/>
              </a:spcAft>
            </a:pPr>
            <a:endParaRPr lang="en-US" sz="2400" b="1" dirty="0">
              <a:solidFill>
                <a:schemeClr val="accent6"/>
              </a:solidFill>
              <a:latin typeface="Segoe UI" pitchFamily="34" charset="0"/>
              <a:ea typeface="Segoe UI" pitchFamily="34" charset="0"/>
              <a:cs typeface="Zegoe UI SemiLight" charset="0"/>
            </a:endParaRPr>
          </a:p>
        </p:txBody>
      </p:sp>
      <p:sp>
        <p:nvSpPr>
          <p:cNvPr id="7" name="block one"/>
          <p:cNvSpPr txBox="1">
            <a:spLocks/>
          </p:cNvSpPr>
          <p:nvPr/>
        </p:nvSpPr>
        <p:spPr>
          <a:xfrm>
            <a:off x="3936468" y="2335867"/>
            <a:ext cx="7817221" cy="2739860"/>
          </a:xfrm>
          <a:prstGeom prst="rect">
            <a:avLst/>
          </a:prstGeom>
        </p:spPr>
        <p:txBody>
          <a:bodyPr vert="horz" lIns="0" tIns="0" rIns="0" bIns="0" rtlCol="0">
            <a:noAutofit/>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chemeClr val="tx1"/>
                </a:solidFill>
              </a:rPr>
              <a:t>Service Overview &amp; Offering</a:t>
            </a:r>
          </a:p>
          <a:p>
            <a:r>
              <a:rPr lang="en-US" sz="2800" dirty="0">
                <a:solidFill>
                  <a:schemeClr val="tx1"/>
                </a:solidFill>
              </a:rPr>
              <a:t>Features &amp; Requirements</a:t>
            </a:r>
          </a:p>
          <a:p>
            <a:r>
              <a:rPr lang="en-US" sz="2800" dirty="0">
                <a:solidFill>
                  <a:schemeClr val="tx1"/>
                </a:solidFill>
              </a:rPr>
              <a:t>Office 365 Administration | Portals &amp; PowerShell</a:t>
            </a:r>
          </a:p>
          <a:p>
            <a:r>
              <a:rPr lang="en-US" sz="2800" dirty="0">
                <a:solidFill>
                  <a:schemeClr val="tx1"/>
                </a:solidFill>
              </a:rPr>
              <a:t>Partner Opportunity</a:t>
            </a:r>
          </a:p>
          <a:p>
            <a:pPr marL="0" indent="0">
              <a:buNone/>
            </a:pPr>
            <a:endParaRPr lang="en-US" sz="2800" dirty="0"/>
          </a:p>
          <a:p>
            <a:pPr marL="0" indent="0">
              <a:spcBef>
                <a:spcPts val="1200"/>
              </a:spcBef>
              <a:buNone/>
            </a:pPr>
            <a:endParaRPr lang="en-US" sz="2800" dirty="0">
              <a:solidFill>
                <a:schemeClr val="tx1">
                  <a:lumMod val="85000"/>
                  <a:lumOff val="15000"/>
                </a:schemeClr>
              </a:solidFill>
            </a:endParaRPr>
          </a:p>
        </p:txBody>
      </p:sp>
      <p:sp>
        <p:nvSpPr>
          <p:cNvPr id="9" name="Rectangle 8"/>
          <p:cNvSpPr/>
          <p:nvPr/>
        </p:nvSpPr>
        <p:spPr bwMode="auto">
          <a:xfrm>
            <a:off x="4163048" y="3230614"/>
            <a:ext cx="6855901" cy="381468"/>
          </a:xfrm>
          <a:prstGeom prst="rect">
            <a:avLst/>
          </a:prstGeom>
          <a:solidFill>
            <a:srgbClr val="FF6A00">
              <a:alpha val="25000"/>
            </a:srgbClr>
          </a:solidFill>
          <a:ln w="31750">
            <a:solidFill>
              <a:srgbClr val="0070C0"/>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039852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solidFill>
                  <a:schemeClr val="bg1"/>
                </a:solidFill>
              </a:rPr>
              <a:t>Module 1: Office 365 Overview &amp; Infrastructure</a:t>
            </a:r>
          </a:p>
        </p:txBody>
      </p:sp>
      <p:sp>
        <p:nvSpPr>
          <p:cNvPr id="4" name="Text Placeholder 3"/>
          <p:cNvSpPr>
            <a:spLocks noGrp="1"/>
          </p:cNvSpPr>
          <p:nvPr>
            <p:ph type="body" sz="quarter" idx="12"/>
          </p:nvPr>
        </p:nvSpPr>
        <p:spPr/>
        <p:txBody>
          <a:bodyPr/>
          <a:lstStyle/>
          <a:p>
            <a:r>
              <a:rPr lang="en-US" dirty="0">
                <a:solidFill>
                  <a:schemeClr val="bg1"/>
                </a:solidFill>
              </a:rPr>
              <a:t>Office 365 Administration | Portals &amp; PowerShell</a:t>
            </a:r>
          </a:p>
          <a:p>
            <a:endParaRPr lang="en-US" dirty="0"/>
          </a:p>
        </p:txBody>
      </p:sp>
    </p:spTree>
    <p:extLst>
      <p:ext uri="{BB962C8B-B14F-4D97-AF65-F5344CB8AC3E}">
        <p14:creationId xmlns:p14="http://schemas.microsoft.com/office/powerpoint/2010/main" val="13924135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Hello PowerShell </a:t>
            </a:r>
            <a:endParaRPr lang="en-US" dirty="0"/>
          </a:p>
        </p:txBody>
      </p:sp>
      <p:sp>
        <p:nvSpPr>
          <p:cNvPr id="3" name="TextBox 2"/>
          <p:cNvSpPr txBox="1"/>
          <p:nvPr/>
        </p:nvSpPr>
        <p:spPr>
          <a:xfrm>
            <a:off x="584947" y="948018"/>
            <a:ext cx="11100547" cy="4708981"/>
          </a:xfrm>
          <a:prstGeom prst="rect">
            <a:avLst/>
          </a:prstGeom>
          <a:noFill/>
        </p:spPr>
        <p:txBody>
          <a:bodyPr wrap="square" rtlCol="0">
            <a:spAutoFit/>
          </a:bodyPr>
          <a:lstStyle/>
          <a:p>
            <a:pPr marL="457200" indent="-457200">
              <a:buFont typeface="Arial" panose="020B0604020202020204" pitchFamily="34" charset="0"/>
              <a:buChar char="•"/>
            </a:pPr>
            <a:r>
              <a:rPr lang="en-US" sz="3200" b="1" dirty="0" smtClean="0">
                <a:latin typeface="Segoe UI Light" panose="020B0502040204020203" pitchFamily="34" charset="0"/>
                <a:cs typeface="Segoe UI Light" panose="020B0502040204020203" pitchFamily="34" charset="0"/>
              </a:rPr>
              <a:t>PowerShell Scripting via a PowerShell Authentication performed through Online ID</a:t>
            </a:r>
          </a:p>
          <a:p>
            <a:pPr marL="914400" lvl="1" indent="-457200">
              <a:buFont typeface="Arial" panose="020B0604020202020204" pitchFamily="34" charset="0"/>
              <a:buChar char="•"/>
            </a:pPr>
            <a:r>
              <a:rPr lang="en-US" sz="2400" dirty="0" smtClean="0">
                <a:latin typeface="Segoe UI Light" panose="020B0502040204020203" pitchFamily="34" charset="0"/>
                <a:cs typeface="Segoe UI Light" panose="020B0502040204020203" pitchFamily="34" charset="0"/>
              </a:rPr>
              <a:t>Single credential can be used for Portals and PowerShell</a:t>
            </a:r>
            <a:br>
              <a:rPr lang="en-US" sz="2400" dirty="0" smtClean="0">
                <a:latin typeface="Segoe UI Light" panose="020B0502040204020203" pitchFamily="34" charset="0"/>
                <a:cs typeface="Segoe UI Light" panose="020B0502040204020203" pitchFamily="34" charset="0"/>
              </a:rPr>
            </a:br>
            <a:endParaRPr lang="en-US" sz="2400" dirty="0" smtClean="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r>
              <a:rPr lang="en-US" sz="3200" b="1" dirty="0" smtClean="0">
                <a:latin typeface="Segoe UI Light" panose="020B0502040204020203" pitchFamily="34" charset="0"/>
                <a:cs typeface="Segoe UI Light" panose="020B0502040204020203" pitchFamily="34" charset="0"/>
              </a:rPr>
              <a:t>PowerShell capabilities for Office 365 Administration</a:t>
            </a:r>
          </a:p>
          <a:p>
            <a:pPr marL="914400" lvl="1" indent="-457200">
              <a:buFont typeface="Arial" panose="020B0604020202020204" pitchFamily="34" charset="0"/>
              <a:buChar char="•"/>
            </a:pPr>
            <a:r>
              <a:rPr lang="en-US" sz="2400" dirty="0" smtClean="0">
                <a:latin typeface="Segoe UI Light" panose="020B0502040204020203" pitchFamily="34" charset="0"/>
                <a:cs typeface="Segoe UI Light" panose="020B0502040204020203" pitchFamily="34" charset="0"/>
              </a:rPr>
              <a:t>User and license management</a:t>
            </a:r>
          </a:p>
          <a:p>
            <a:pPr marL="914400" lvl="1" indent="-457200">
              <a:buFont typeface="Arial" panose="020B0604020202020204" pitchFamily="34" charset="0"/>
              <a:buChar char="•"/>
            </a:pPr>
            <a:r>
              <a:rPr lang="en-US" sz="2400" dirty="0" smtClean="0">
                <a:latin typeface="Segoe UI Light" panose="020B0502040204020203" pitchFamily="34" charset="0"/>
                <a:cs typeface="Segoe UI Light" panose="020B0502040204020203" pitchFamily="34" charset="0"/>
              </a:rPr>
              <a:t>Security Groups, Role-Based Access</a:t>
            </a:r>
          </a:p>
          <a:p>
            <a:pPr marL="914400" lvl="1" indent="-457200">
              <a:buFont typeface="Arial" panose="020B0604020202020204" pitchFamily="34" charset="0"/>
              <a:buChar char="•"/>
            </a:pPr>
            <a:r>
              <a:rPr lang="en-US" sz="2400" dirty="0" smtClean="0">
                <a:latin typeface="Segoe UI Light" panose="020B0502040204020203" pitchFamily="34" charset="0"/>
                <a:cs typeface="Segoe UI Light" panose="020B0502040204020203" pitchFamily="34" charset="0"/>
              </a:rPr>
              <a:t>More methods over time based on customer feedback</a:t>
            </a:r>
            <a:r>
              <a:rPr lang="en-US" sz="2800" dirty="0" smtClean="0">
                <a:latin typeface="Segoe UI Light" panose="020B0502040204020203" pitchFamily="34" charset="0"/>
                <a:cs typeface="Segoe UI Light" panose="020B0502040204020203" pitchFamily="34" charset="0"/>
              </a:rPr>
              <a:t/>
            </a:r>
            <a:br>
              <a:rPr lang="en-US" sz="2800" dirty="0" smtClean="0">
                <a:latin typeface="Segoe UI Light" panose="020B0502040204020203" pitchFamily="34" charset="0"/>
                <a:cs typeface="Segoe UI Light" panose="020B0502040204020203" pitchFamily="34" charset="0"/>
              </a:rPr>
            </a:br>
            <a:endParaRPr lang="en-US" sz="2800" dirty="0" smtClean="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r>
              <a:rPr lang="en-US" sz="3200" b="1" dirty="0" smtClean="0">
                <a:latin typeface="Segoe UI Light" panose="020B0502040204020203" pitchFamily="34" charset="0"/>
                <a:cs typeface="Segoe UI Light" panose="020B0502040204020203" pitchFamily="34" charset="0"/>
              </a:rPr>
              <a:t>PowerShell scripting is available for all online services</a:t>
            </a:r>
          </a:p>
          <a:p>
            <a:pPr marL="914400" lvl="1" indent="-457200">
              <a:buFont typeface="Arial" panose="020B0604020202020204" pitchFamily="34" charset="0"/>
              <a:buChar char="•"/>
            </a:pPr>
            <a:r>
              <a:rPr lang="en-US" sz="2400" dirty="0" smtClean="0">
                <a:latin typeface="Segoe UI Light" panose="020B0502040204020203" pitchFamily="34" charset="0"/>
                <a:cs typeface="Segoe UI Light" panose="020B0502040204020203" pitchFamily="34" charset="0"/>
              </a:rPr>
              <a:t>Combine PowerShell scripts to automate workflows and task sequences</a:t>
            </a:r>
            <a:endParaRPr lang="en-US" sz="2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780670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Service Module for PowerShell</a:t>
            </a:r>
          </a:p>
        </p:txBody>
      </p:sp>
      <p:sp>
        <p:nvSpPr>
          <p:cNvPr id="5" name="Content Placeholder 2"/>
          <p:cNvSpPr txBox="1">
            <a:spLocks/>
          </p:cNvSpPr>
          <p:nvPr/>
        </p:nvSpPr>
        <p:spPr>
          <a:xfrm>
            <a:off x="409727" y="979060"/>
            <a:ext cx="10663812" cy="5171219"/>
          </a:xfrm>
          <a:prstGeom prst="rect">
            <a:avLst/>
          </a:prstGeom>
        </p:spPr>
        <p:txBody>
          <a:bodyPr>
            <a:noAutofit/>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solidFill>
                  <a:srgbClr val="505050"/>
                </a:solidFill>
                <a:latin typeface="Segoe UI Light" panose="020B0502040204020203" pitchFamily="34" charset="0"/>
                <a:cs typeface="Segoe UI Light" panose="020B0502040204020203" pitchFamily="34" charset="0"/>
              </a:rPr>
              <a:t>Windows Azure Active Directory Module for Windows </a:t>
            </a:r>
            <a:r>
              <a:rPr lang="en-US" sz="2400" b="1" dirty="0" smtClean="0">
                <a:solidFill>
                  <a:srgbClr val="505050"/>
                </a:solidFill>
                <a:latin typeface="Segoe UI Light" panose="020B0502040204020203" pitchFamily="34" charset="0"/>
                <a:cs typeface="Segoe UI Light" panose="020B0502040204020203" pitchFamily="34" charset="0"/>
              </a:rPr>
              <a:t>PowerShell Requirements:</a:t>
            </a:r>
            <a:br>
              <a:rPr lang="en-US" sz="2400" b="1" dirty="0" smtClean="0">
                <a:solidFill>
                  <a:srgbClr val="505050"/>
                </a:solidFill>
                <a:latin typeface="Segoe UI Light" panose="020B0502040204020203" pitchFamily="34" charset="0"/>
                <a:cs typeface="Segoe UI Light" panose="020B0502040204020203" pitchFamily="34" charset="0"/>
              </a:rPr>
            </a:br>
            <a:endParaRPr lang="en-US" sz="1400" b="1" dirty="0">
              <a:solidFill>
                <a:srgbClr val="505050"/>
              </a:solidFill>
              <a:latin typeface="Segoe UI Light" panose="020B0502040204020203" pitchFamily="34" charset="0"/>
              <a:cs typeface="Segoe UI Light" panose="020B0502040204020203" pitchFamily="34" charset="0"/>
            </a:endParaRPr>
          </a:p>
          <a:p>
            <a:pPr lvl="1"/>
            <a:r>
              <a:rPr lang="en-US" sz="2200" b="1" dirty="0" smtClean="0">
                <a:solidFill>
                  <a:srgbClr val="505050"/>
                </a:solidFill>
                <a:latin typeface="Segoe UI Light" panose="020B0502040204020203" pitchFamily="34" charset="0"/>
                <a:cs typeface="Segoe UI Light" panose="020B0502040204020203" pitchFamily="34" charset="0"/>
              </a:rPr>
              <a:t>Operating </a:t>
            </a:r>
            <a:r>
              <a:rPr lang="en-US" sz="2200" b="1" dirty="0">
                <a:solidFill>
                  <a:srgbClr val="505050"/>
                </a:solidFill>
                <a:latin typeface="Segoe UI Light" panose="020B0502040204020203" pitchFamily="34" charset="0"/>
                <a:cs typeface="Segoe UI Light" panose="020B0502040204020203" pitchFamily="34" charset="0"/>
              </a:rPr>
              <a:t>system: </a:t>
            </a:r>
            <a:r>
              <a:rPr lang="en-US" sz="2200" dirty="0">
                <a:solidFill>
                  <a:srgbClr val="505050"/>
                </a:solidFill>
                <a:latin typeface="Segoe UI Light" panose="020B0502040204020203" pitchFamily="34" charset="0"/>
                <a:cs typeface="Segoe UI Light" panose="020B0502040204020203" pitchFamily="34" charset="0"/>
              </a:rPr>
              <a:t>Windows 7, Windows </a:t>
            </a:r>
            <a:r>
              <a:rPr lang="en-US" sz="2200" dirty="0" smtClean="0">
                <a:solidFill>
                  <a:srgbClr val="505050"/>
                </a:solidFill>
                <a:latin typeface="Segoe UI Light" panose="020B0502040204020203" pitchFamily="34" charset="0"/>
                <a:cs typeface="Segoe UI Light" panose="020B0502040204020203" pitchFamily="34" charset="0"/>
              </a:rPr>
              <a:t>8, Windows 8.1, </a:t>
            </a:r>
            <a:r>
              <a:rPr lang="en-US" sz="2200" dirty="0">
                <a:solidFill>
                  <a:srgbClr val="505050"/>
                </a:solidFill>
                <a:latin typeface="Segoe UI Light" panose="020B0502040204020203" pitchFamily="34" charset="0"/>
                <a:cs typeface="Segoe UI Light" panose="020B0502040204020203" pitchFamily="34" charset="0"/>
              </a:rPr>
              <a:t>Windows Server 2008 R2, </a:t>
            </a:r>
            <a:r>
              <a:rPr lang="en-US" sz="2200" dirty="0" smtClean="0">
                <a:solidFill>
                  <a:srgbClr val="505050"/>
                </a:solidFill>
                <a:latin typeface="Segoe UI Light" panose="020B0502040204020203" pitchFamily="34" charset="0"/>
                <a:cs typeface="Segoe UI Light" panose="020B0502040204020203" pitchFamily="34" charset="0"/>
              </a:rPr>
              <a:t>Windows Server 2012 or Windows Server 2012 R2</a:t>
            </a:r>
            <a:br>
              <a:rPr lang="en-US" sz="2200" dirty="0" smtClean="0">
                <a:solidFill>
                  <a:srgbClr val="505050"/>
                </a:solidFill>
                <a:latin typeface="Segoe UI Light" panose="020B0502040204020203" pitchFamily="34" charset="0"/>
                <a:cs typeface="Segoe UI Light" panose="020B0502040204020203" pitchFamily="34" charset="0"/>
              </a:rPr>
            </a:br>
            <a:endParaRPr lang="en-US" sz="2200" dirty="0" smtClean="0">
              <a:solidFill>
                <a:srgbClr val="505050"/>
              </a:solidFill>
              <a:latin typeface="Segoe UI Light" panose="020B0502040204020203" pitchFamily="34" charset="0"/>
              <a:cs typeface="Segoe UI Light" panose="020B0502040204020203" pitchFamily="34" charset="0"/>
            </a:endParaRPr>
          </a:p>
          <a:p>
            <a:pPr lvl="1"/>
            <a:r>
              <a:rPr lang="en-US" sz="2200" b="1" dirty="0" smtClean="0">
                <a:solidFill>
                  <a:srgbClr val="505050"/>
                </a:solidFill>
                <a:latin typeface="Segoe UI Light" panose="020B0502040204020203" pitchFamily="34" charset="0"/>
                <a:cs typeface="Segoe UI Light" panose="020B0502040204020203" pitchFamily="34" charset="0"/>
              </a:rPr>
              <a:t>Microsoft </a:t>
            </a:r>
            <a:r>
              <a:rPr lang="en-US" sz="2200" b="1" dirty="0">
                <a:solidFill>
                  <a:srgbClr val="505050"/>
                </a:solidFill>
                <a:latin typeface="Segoe UI Light" panose="020B0502040204020203" pitchFamily="34" charset="0"/>
                <a:cs typeface="Segoe UI Light" panose="020B0502040204020203" pitchFamily="34" charset="0"/>
              </a:rPr>
              <a:t>.NET Framework</a:t>
            </a:r>
            <a:r>
              <a:rPr lang="en-US" sz="2200" b="1" dirty="0" smtClean="0">
                <a:solidFill>
                  <a:srgbClr val="505050"/>
                </a:solidFill>
                <a:latin typeface="Segoe UI Light" panose="020B0502040204020203" pitchFamily="34" charset="0"/>
                <a:cs typeface="Segoe UI Light" panose="020B0502040204020203" pitchFamily="34" charset="0"/>
              </a:rPr>
              <a:t>: </a:t>
            </a:r>
            <a:r>
              <a:rPr lang="en-US" sz="2200" dirty="0" smtClean="0">
                <a:solidFill>
                  <a:srgbClr val="505050"/>
                </a:solidFill>
                <a:latin typeface="Segoe UI Light" panose="020B0502040204020203" pitchFamily="34" charset="0"/>
                <a:cs typeface="Segoe UI Light" panose="020B0502040204020203" pitchFamily="34" charset="0"/>
              </a:rPr>
              <a:t>You </a:t>
            </a:r>
            <a:r>
              <a:rPr lang="en-US" sz="2200" dirty="0">
                <a:solidFill>
                  <a:srgbClr val="505050"/>
                </a:solidFill>
                <a:latin typeface="Segoe UI Light" panose="020B0502040204020203" pitchFamily="34" charset="0"/>
                <a:cs typeface="Segoe UI Light" panose="020B0502040204020203" pitchFamily="34" charset="0"/>
              </a:rPr>
              <a:t>must install the Microsoft .NET Framework 3.51 </a:t>
            </a:r>
            <a:r>
              <a:rPr lang="en-US" sz="2200" dirty="0" smtClean="0">
                <a:solidFill>
                  <a:srgbClr val="505050"/>
                </a:solidFill>
                <a:latin typeface="Segoe UI Light" panose="020B0502040204020203" pitchFamily="34" charset="0"/>
                <a:cs typeface="Segoe UI Light" panose="020B0502040204020203" pitchFamily="34" charset="0"/>
              </a:rPr>
              <a:t>feature</a:t>
            </a:r>
            <a:br>
              <a:rPr lang="en-US" sz="2200" dirty="0" smtClean="0">
                <a:solidFill>
                  <a:srgbClr val="505050"/>
                </a:solidFill>
                <a:latin typeface="Segoe UI Light" panose="020B0502040204020203" pitchFamily="34" charset="0"/>
                <a:cs typeface="Segoe UI Light" panose="020B0502040204020203" pitchFamily="34" charset="0"/>
              </a:rPr>
            </a:br>
            <a:endParaRPr lang="en-US" sz="2200" dirty="0">
              <a:solidFill>
                <a:srgbClr val="505050"/>
              </a:solidFill>
              <a:latin typeface="Segoe UI Light" panose="020B0502040204020203" pitchFamily="34" charset="0"/>
              <a:cs typeface="Segoe UI Light" panose="020B0502040204020203" pitchFamily="34" charset="0"/>
            </a:endParaRPr>
          </a:p>
          <a:p>
            <a:pPr lvl="1"/>
            <a:r>
              <a:rPr lang="en-US" sz="2200" b="1" dirty="0">
                <a:solidFill>
                  <a:srgbClr val="505050"/>
                </a:solidFill>
                <a:latin typeface="Segoe UI Light" panose="020B0502040204020203" pitchFamily="34" charset="0"/>
                <a:cs typeface="Segoe UI Light" panose="020B0502040204020203" pitchFamily="34" charset="0"/>
              </a:rPr>
              <a:t>Install Updates: </a:t>
            </a:r>
            <a:r>
              <a:rPr lang="en-US" sz="2200" dirty="0">
                <a:solidFill>
                  <a:srgbClr val="505050"/>
                </a:solidFill>
                <a:latin typeface="Segoe UI Light" panose="020B0502040204020203" pitchFamily="34" charset="0"/>
                <a:cs typeface="Segoe UI Light" panose="020B0502040204020203" pitchFamily="34" charset="0"/>
              </a:rPr>
              <a:t>Ensure you have installed all of the required updates required by the Microsoft cloud services to which you have </a:t>
            </a:r>
            <a:r>
              <a:rPr lang="en-US" sz="2200" dirty="0" smtClean="0">
                <a:solidFill>
                  <a:srgbClr val="505050"/>
                </a:solidFill>
                <a:latin typeface="Segoe UI Light" panose="020B0502040204020203" pitchFamily="34" charset="0"/>
                <a:cs typeface="Segoe UI Light" panose="020B0502040204020203" pitchFamily="34" charset="0"/>
              </a:rPr>
              <a:t>subscribed</a:t>
            </a:r>
            <a:br>
              <a:rPr lang="en-US" sz="2200" dirty="0" smtClean="0">
                <a:solidFill>
                  <a:srgbClr val="505050"/>
                </a:solidFill>
                <a:latin typeface="Segoe UI Light" panose="020B0502040204020203" pitchFamily="34" charset="0"/>
                <a:cs typeface="Segoe UI Light" panose="020B0502040204020203" pitchFamily="34" charset="0"/>
              </a:rPr>
            </a:br>
            <a:endParaRPr lang="en-US" sz="2200" dirty="0">
              <a:solidFill>
                <a:srgbClr val="505050"/>
              </a:solidFill>
              <a:latin typeface="Segoe UI Light" panose="020B0502040204020203" pitchFamily="34" charset="0"/>
              <a:cs typeface="Segoe UI Light" panose="020B0502040204020203" pitchFamily="34" charset="0"/>
            </a:endParaRPr>
          </a:p>
          <a:p>
            <a:pPr lvl="1"/>
            <a:r>
              <a:rPr lang="en-US" sz="2200" b="1" dirty="0">
                <a:solidFill>
                  <a:srgbClr val="505050"/>
                </a:solidFill>
                <a:latin typeface="Segoe UI Light" panose="020B0502040204020203" pitchFamily="34" charset="0"/>
                <a:cs typeface="Segoe UI Light" panose="020B0502040204020203" pitchFamily="34" charset="0"/>
              </a:rPr>
              <a:t>Install Microsoft Online Services Sign-in Assistant: </a:t>
            </a:r>
            <a:r>
              <a:rPr lang="en-US" sz="2200" dirty="0">
                <a:solidFill>
                  <a:srgbClr val="505050"/>
                </a:solidFill>
                <a:latin typeface="Segoe UI Light" panose="020B0502040204020203" pitchFamily="34" charset="0"/>
                <a:cs typeface="Segoe UI Light" panose="020B0502040204020203" pitchFamily="34" charset="0"/>
                <a:hlinkClick r:id="rId3"/>
              </a:rPr>
              <a:t>http://</a:t>
            </a:r>
            <a:r>
              <a:rPr lang="en-US" sz="2200" dirty="0" smtClean="0">
                <a:solidFill>
                  <a:srgbClr val="505050"/>
                </a:solidFill>
                <a:latin typeface="Segoe UI Light" panose="020B0502040204020203" pitchFamily="34" charset="0"/>
                <a:cs typeface="Segoe UI Light" panose="020B0502040204020203" pitchFamily="34" charset="0"/>
                <a:hlinkClick r:id="rId3"/>
              </a:rPr>
              <a:t>www.microsoft.com/en-us/download/details.aspx?id=41950</a:t>
            </a:r>
            <a:r>
              <a:rPr lang="en-US" sz="2200" dirty="0" smtClean="0">
                <a:solidFill>
                  <a:srgbClr val="505050"/>
                </a:solidFill>
                <a:latin typeface="Segoe UI Light" panose="020B0502040204020203" pitchFamily="34" charset="0"/>
                <a:cs typeface="Segoe UI Light" panose="020B0502040204020203" pitchFamily="34" charset="0"/>
              </a:rPr>
              <a:t/>
            </a:r>
            <a:br>
              <a:rPr lang="en-US" sz="2200" dirty="0" smtClean="0">
                <a:solidFill>
                  <a:srgbClr val="505050"/>
                </a:solidFill>
                <a:latin typeface="Segoe UI Light" panose="020B0502040204020203" pitchFamily="34" charset="0"/>
                <a:cs typeface="Segoe UI Light" panose="020B0502040204020203" pitchFamily="34" charset="0"/>
              </a:rPr>
            </a:br>
            <a:endParaRPr lang="en-US" sz="2200" dirty="0">
              <a:solidFill>
                <a:srgbClr val="505050"/>
              </a:solidFill>
              <a:latin typeface="Segoe UI Light" panose="020B0502040204020203" pitchFamily="34" charset="0"/>
              <a:cs typeface="Segoe UI Light" panose="020B0502040204020203" pitchFamily="34" charset="0"/>
            </a:endParaRPr>
          </a:p>
          <a:p>
            <a:pPr lvl="1"/>
            <a:r>
              <a:rPr lang="en-US" sz="2200" b="1" dirty="0">
                <a:solidFill>
                  <a:srgbClr val="505050"/>
                </a:solidFill>
                <a:latin typeface="Segoe UI Light" panose="020B0502040204020203" pitchFamily="34" charset="0"/>
                <a:cs typeface="Segoe UI Light" panose="020B0502040204020203" pitchFamily="34" charset="0"/>
              </a:rPr>
              <a:t>Install the Windows Azure AD Module for Windows PowerShell</a:t>
            </a:r>
            <a:r>
              <a:rPr lang="en-US" sz="2200" dirty="0">
                <a:solidFill>
                  <a:srgbClr val="505050"/>
                </a:solidFill>
                <a:latin typeface="Segoe UI Light" panose="020B0502040204020203" pitchFamily="34" charset="0"/>
                <a:cs typeface="Segoe UI Light" panose="020B0502040204020203" pitchFamily="34" charset="0"/>
              </a:rPr>
              <a:t>: </a:t>
            </a:r>
            <a:r>
              <a:rPr lang="en-US" sz="2200" dirty="0">
                <a:solidFill>
                  <a:srgbClr val="505050"/>
                </a:solidFill>
                <a:latin typeface="Segoe UI Light" panose="020B0502040204020203" pitchFamily="34" charset="0"/>
                <a:cs typeface="Segoe UI Light" panose="020B0502040204020203" pitchFamily="34" charset="0"/>
                <a:hlinkClick r:id="rId4"/>
              </a:rPr>
              <a:t>http://aka.ms/aadposh</a:t>
            </a:r>
            <a:r>
              <a:rPr lang="en-US" sz="2200" dirty="0">
                <a:solidFill>
                  <a:srgbClr val="505050"/>
                </a:solidFill>
                <a:latin typeface="Segoe UI Light" panose="020B0502040204020203" pitchFamily="34" charset="0"/>
                <a:cs typeface="Segoe UI Light" panose="020B0502040204020203" pitchFamily="34" charset="0"/>
              </a:rPr>
              <a:t> </a:t>
            </a:r>
            <a:r>
              <a:rPr lang="en-US" sz="2200" dirty="0" smtClean="0">
                <a:solidFill>
                  <a:srgbClr val="505050"/>
                </a:solidFill>
                <a:latin typeface="Segoe UI Light" panose="020B0502040204020203" pitchFamily="34" charset="0"/>
                <a:cs typeface="Segoe UI Light" panose="020B0502040204020203" pitchFamily="34" charset="0"/>
              </a:rPr>
              <a:t/>
            </a:r>
            <a:br>
              <a:rPr lang="en-US" sz="2200" dirty="0" smtClean="0">
                <a:solidFill>
                  <a:srgbClr val="505050"/>
                </a:solidFill>
                <a:latin typeface="Segoe UI Light" panose="020B0502040204020203" pitchFamily="34" charset="0"/>
                <a:cs typeface="Segoe UI Light" panose="020B0502040204020203" pitchFamily="34" charset="0"/>
              </a:rPr>
            </a:br>
            <a:endParaRPr lang="en-US" sz="2200" dirty="0">
              <a:solidFill>
                <a:srgbClr val="505050"/>
              </a:solidFill>
              <a:latin typeface="Segoe UI Light" panose="020B0502040204020203" pitchFamily="34" charset="0"/>
              <a:cs typeface="Segoe UI Light" panose="020B0502040204020203" pitchFamily="34" charset="0"/>
            </a:endParaRPr>
          </a:p>
          <a:p>
            <a:pPr lvl="1"/>
            <a:r>
              <a:rPr lang="en-US" sz="2200" dirty="0">
                <a:solidFill>
                  <a:srgbClr val="505050"/>
                </a:solidFill>
                <a:latin typeface="+mj-lt"/>
              </a:rPr>
              <a:t>Common PowerShell </a:t>
            </a:r>
            <a:r>
              <a:rPr lang="en-US" sz="2200" dirty="0" err="1">
                <a:solidFill>
                  <a:srgbClr val="505050"/>
                </a:solidFill>
                <a:latin typeface="+mj-lt"/>
              </a:rPr>
              <a:t>Cmdlets</a:t>
            </a:r>
            <a:r>
              <a:rPr lang="en-US" sz="2200" dirty="0">
                <a:solidFill>
                  <a:srgbClr val="505050"/>
                </a:solidFill>
                <a:latin typeface="+mj-lt"/>
              </a:rPr>
              <a:t> are also listed at the above link</a:t>
            </a:r>
          </a:p>
          <a:p>
            <a:pPr marL="339725" lvl="1" indent="0">
              <a:buNone/>
            </a:pPr>
            <a:endParaRPr lang="en-US" sz="2200" dirty="0">
              <a:solidFill>
                <a:srgbClr val="505050"/>
              </a:solidFill>
              <a:latin typeface="+mj-lt"/>
            </a:endParaRPr>
          </a:p>
        </p:txBody>
      </p:sp>
    </p:spTree>
    <p:extLst>
      <p:ext uri="{BB962C8B-B14F-4D97-AF65-F5344CB8AC3E}">
        <p14:creationId xmlns:p14="http://schemas.microsoft.com/office/powerpoint/2010/main" val="2679261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Common PowerShell Management Tasks</a:t>
            </a:r>
          </a:p>
        </p:txBody>
      </p:sp>
      <p:sp>
        <p:nvSpPr>
          <p:cNvPr id="4" name="Content Placeholder 1"/>
          <p:cNvSpPr txBox="1">
            <a:spLocks/>
          </p:cNvSpPr>
          <p:nvPr/>
        </p:nvSpPr>
        <p:spPr>
          <a:xfrm>
            <a:off x="406823" y="1196306"/>
            <a:ext cx="10498559" cy="5149186"/>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b="1" dirty="0">
                <a:solidFill>
                  <a:srgbClr val="505050"/>
                </a:solidFill>
                <a:latin typeface="Segoe UI Light" panose="020B0502040204020203" pitchFamily="34" charset="0"/>
                <a:cs typeface="Segoe UI Light" panose="020B0502040204020203" pitchFamily="34" charset="0"/>
              </a:rPr>
              <a:t>Create a new user “bobsmith@contoso.com”</a:t>
            </a:r>
            <a:endParaRPr lang="en-US" sz="3200" dirty="0">
              <a:solidFill>
                <a:srgbClr val="505050"/>
              </a:solidFill>
              <a:latin typeface="Segoe UI Light" panose="020B0502040204020203" pitchFamily="34" charset="0"/>
              <a:cs typeface="Segoe UI Light" panose="020B0502040204020203" pitchFamily="34" charset="0"/>
            </a:endParaRPr>
          </a:p>
          <a:p>
            <a:pPr lvl="1"/>
            <a:r>
              <a:rPr lang="en-US" dirty="0">
                <a:solidFill>
                  <a:srgbClr val="505050"/>
                </a:solidFill>
                <a:latin typeface="Segoe UI Light" panose="020B0502040204020203" pitchFamily="34" charset="0"/>
                <a:cs typeface="Segoe UI Light" panose="020B0502040204020203" pitchFamily="34" charset="0"/>
              </a:rPr>
              <a:t>New-</a:t>
            </a:r>
            <a:r>
              <a:rPr lang="en-US" dirty="0" err="1">
                <a:solidFill>
                  <a:srgbClr val="505050"/>
                </a:solidFill>
                <a:latin typeface="Segoe UI Light" panose="020B0502040204020203" pitchFamily="34" charset="0"/>
                <a:cs typeface="Segoe UI Light" panose="020B0502040204020203" pitchFamily="34" charset="0"/>
              </a:rPr>
              <a:t>MsolUser</a:t>
            </a:r>
            <a:r>
              <a:rPr lang="en-US" dirty="0">
                <a:solidFill>
                  <a:srgbClr val="505050"/>
                </a:solidFill>
                <a:latin typeface="Segoe UI Light" panose="020B0502040204020203" pitchFamily="34" charset="0"/>
                <a:cs typeface="Segoe UI Light" panose="020B0502040204020203" pitchFamily="34" charset="0"/>
              </a:rPr>
              <a:t> –</a:t>
            </a:r>
            <a:r>
              <a:rPr lang="en-US" dirty="0" err="1">
                <a:solidFill>
                  <a:srgbClr val="505050"/>
                </a:solidFill>
                <a:latin typeface="Segoe UI Light" panose="020B0502040204020203" pitchFamily="34" charset="0"/>
                <a:cs typeface="Segoe UI Light" panose="020B0502040204020203" pitchFamily="34" charset="0"/>
              </a:rPr>
              <a:t>UserPrincipalName</a:t>
            </a:r>
            <a:r>
              <a:rPr lang="en-US" dirty="0">
                <a:solidFill>
                  <a:srgbClr val="505050"/>
                </a:solidFill>
                <a:latin typeface="Segoe UI Light" panose="020B0502040204020203" pitchFamily="34" charset="0"/>
                <a:cs typeface="Segoe UI Light" panose="020B0502040204020203" pitchFamily="34" charset="0"/>
              </a:rPr>
              <a:t> bobsmith@contoso.com -</a:t>
            </a:r>
            <a:r>
              <a:rPr lang="en-US" dirty="0" err="1">
                <a:solidFill>
                  <a:srgbClr val="505050"/>
                </a:solidFill>
                <a:latin typeface="Segoe UI Light" panose="020B0502040204020203" pitchFamily="34" charset="0"/>
                <a:cs typeface="Segoe UI Light" panose="020B0502040204020203" pitchFamily="34" charset="0"/>
              </a:rPr>
              <a:t>DisplayName</a:t>
            </a:r>
            <a:r>
              <a:rPr lang="en-US" dirty="0">
                <a:solidFill>
                  <a:srgbClr val="505050"/>
                </a:solidFill>
                <a:latin typeface="Segoe UI Light" panose="020B0502040204020203" pitchFamily="34" charset="0"/>
                <a:cs typeface="Segoe UI Light" panose="020B0502040204020203" pitchFamily="34" charset="0"/>
              </a:rPr>
              <a:t> “Bob Smith” –</a:t>
            </a:r>
            <a:r>
              <a:rPr lang="en-US" dirty="0" err="1">
                <a:solidFill>
                  <a:srgbClr val="505050"/>
                </a:solidFill>
                <a:latin typeface="Segoe UI Light" panose="020B0502040204020203" pitchFamily="34" charset="0"/>
                <a:cs typeface="Segoe UI Light" panose="020B0502040204020203" pitchFamily="34" charset="0"/>
              </a:rPr>
              <a:t>FirstName</a:t>
            </a:r>
            <a:r>
              <a:rPr lang="en-US" dirty="0">
                <a:solidFill>
                  <a:srgbClr val="505050"/>
                </a:solidFill>
                <a:latin typeface="Segoe UI Light" panose="020B0502040204020203" pitchFamily="34" charset="0"/>
                <a:cs typeface="Segoe UI Light" panose="020B0502040204020203" pitchFamily="34" charset="0"/>
              </a:rPr>
              <a:t> “Bob” –</a:t>
            </a:r>
            <a:r>
              <a:rPr lang="en-US" dirty="0" err="1">
                <a:solidFill>
                  <a:srgbClr val="505050"/>
                </a:solidFill>
                <a:latin typeface="Segoe UI Light" panose="020B0502040204020203" pitchFamily="34" charset="0"/>
                <a:cs typeface="Segoe UI Light" panose="020B0502040204020203" pitchFamily="34" charset="0"/>
              </a:rPr>
              <a:t>LastName</a:t>
            </a:r>
            <a:r>
              <a:rPr lang="en-US" dirty="0">
                <a:solidFill>
                  <a:srgbClr val="505050"/>
                </a:solidFill>
                <a:latin typeface="Segoe UI Light" panose="020B0502040204020203" pitchFamily="34" charset="0"/>
                <a:cs typeface="Segoe UI Light" panose="020B0502040204020203" pitchFamily="34" charset="0"/>
              </a:rPr>
              <a:t> “Smith</a:t>
            </a:r>
            <a:r>
              <a:rPr lang="en-US" dirty="0" smtClean="0">
                <a:solidFill>
                  <a:srgbClr val="505050"/>
                </a:solidFill>
                <a:latin typeface="Segoe UI Light" panose="020B0502040204020203" pitchFamily="34" charset="0"/>
                <a:cs typeface="Segoe UI Light" panose="020B0502040204020203" pitchFamily="34" charset="0"/>
              </a:rPr>
              <a:t>”</a:t>
            </a:r>
            <a:br>
              <a:rPr lang="en-US" dirty="0" smtClean="0">
                <a:solidFill>
                  <a:srgbClr val="505050"/>
                </a:solidFill>
                <a:latin typeface="Segoe UI Light" panose="020B0502040204020203" pitchFamily="34" charset="0"/>
                <a:cs typeface="Segoe UI Light" panose="020B0502040204020203" pitchFamily="34" charset="0"/>
              </a:rPr>
            </a:br>
            <a:endParaRPr lang="en-US" dirty="0">
              <a:solidFill>
                <a:srgbClr val="505050"/>
              </a:solidFill>
              <a:latin typeface="Segoe UI Light" panose="020B0502040204020203" pitchFamily="34" charset="0"/>
              <a:cs typeface="Segoe UI Light" panose="020B0502040204020203" pitchFamily="34" charset="0"/>
            </a:endParaRPr>
          </a:p>
          <a:p>
            <a:r>
              <a:rPr lang="en-US" sz="3200" b="1" dirty="0">
                <a:solidFill>
                  <a:srgbClr val="505050"/>
                </a:solidFill>
                <a:latin typeface="Segoe UI Light" panose="020B0502040204020203" pitchFamily="34" charset="0"/>
                <a:cs typeface="Segoe UI Light" panose="020B0502040204020203" pitchFamily="34" charset="0"/>
              </a:rPr>
              <a:t>Set User Password</a:t>
            </a:r>
          </a:p>
          <a:p>
            <a:pPr lvl="1"/>
            <a:r>
              <a:rPr lang="en-US" dirty="0">
                <a:solidFill>
                  <a:srgbClr val="505050"/>
                </a:solidFill>
                <a:latin typeface="Segoe UI Light" panose="020B0502040204020203" pitchFamily="34" charset="0"/>
                <a:cs typeface="Segoe UI Light" panose="020B0502040204020203" pitchFamily="34" charset="0"/>
              </a:rPr>
              <a:t>Set-</a:t>
            </a:r>
            <a:r>
              <a:rPr lang="en-US" dirty="0" err="1">
                <a:solidFill>
                  <a:srgbClr val="505050"/>
                </a:solidFill>
                <a:latin typeface="Segoe UI Light" panose="020B0502040204020203" pitchFamily="34" charset="0"/>
                <a:cs typeface="Segoe UI Light" panose="020B0502040204020203" pitchFamily="34" charset="0"/>
              </a:rPr>
              <a:t>MsolUserPassword</a:t>
            </a:r>
            <a:r>
              <a:rPr lang="en-US" dirty="0">
                <a:solidFill>
                  <a:srgbClr val="505050"/>
                </a:solidFill>
                <a:latin typeface="Segoe UI Light" panose="020B0502040204020203" pitchFamily="34" charset="0"/>
                <a:cs typeface="Segoe UI Light" panose="020B0502040204020203" pitchFamily="34" charset="0"/>
              </a:rPr>
              <a:t> </a:t>
            </a:r>
            <a:r>
              <a:rPr lang="en-US" dirty="0" smtClean="0">
                <a:solidFill>
                  <a:srgbClr val="505050"/>
                </a:solidFill>
                <a:latin typeface="Segoe UI Light" panose="020B0502040204020203" pitchFamily="34" charset="0"/>
                <a:cs typeface="Segoe UI Light" panose="020B0502040204020203" pitchFamily="34" charset="0"/>
              </a:rPr>
              <a:t/>
            </a:r>
            <a:br>
              <a:rPr lang="en-US" dirty="0" smtClean="0">
                <a:solidFill>
                  <a:srgbClr val="505050"/>
                </a:solidFill>
                <a:latin typeface="Segoe UI Light" panose="020B0502040204020203" pitchFamily="34" charset="0"/>
                <a:cs typeface="Segoe UI Light" panose="020B0502040204020203" pitchFamily="34" charset="0"/>
              </a:rPr>
            </a:br>
            <a:endParaRPr lang="en-US" dirty="0">
              <a:solidFill>
                <a:srgbClr val="505050"/>
              </a:solidFill>
              <a:latin typeface="Segoe UI Light" panose="020B0502040204020203" pitchFamily="34" charset="0"/>
              <a:cs typeface="Segoe UI Light" panose="020B0502040204020203" pitchFamily="34" charset="0"/>
            </a:endParaRPr>
          </a:p>
          <a:p>
            <a:r>
              <a:rPr lang="en-US" sz="3200" b="1" dirty="0">
                <a:solidFill>
                  <a:srgbClr val="505050"/>
                </a:solidFill>
                <a:latin typeface="Segoe UI Light" panose="020B0502040204020203" pitchFamily="34" charset="0"/>
                <a:cs typeface="Segoe UI Light" panose="020B0502040204020203" pitchFamily="34" charset="0"/>
              </a:rPr>
              <a:t>Assign mailbox permissions</a:t>
            </a:r>
          </a:p>
          <a:p>
            <a:pPr lvl="1"/>
            <a:r>
              <a:rPr lang="en-US" dirty="0" smtClean="0">
                <a:solidFill>
                  <a:srgbClr val="505050"/>
                </a:solidFill>
                <a:latin typeface="Segoe UI Light" panose="020B0502040204020203" pitchFamily="34" charset="0"/>
                <a:cs typeface="Segoe UI Light" panose="020B0502040204020203" pitchFamily="34" charset="0"/>
              </a:rPr>
              <a:t>Set-</a:t>
            </a:r>
            <a:r>
              <a:rPr lang="en-US" dirty="0" err="1" smtClean="0">
                <a:solidFill>
                  <a:srgbClr val="505050"/>
                </a:solidFill>
                <a:latin typeface="Segoe UI Light" panose="020B0502040204020203" pitchFamily="34" charset="0"/>
                <a:cs typeface="Segoe UI Light" panose="020B0502040204020203" pitchFamily="34" charset="0"/>
              </a:rPr>
              <a:t>MailboxPermission</a:t>
            </a:r>
            <a:r>
              <a:rPr lang="en-US" dirty="0" smtClean="0">
                <a:solidFill>
                  <a:srgbClr val="505050"/>
                </a:solidFill>
                <a:latin typeface="Segoe UI Light" panose="020B0502040204020203" pitchFamily="34" charset="0"/>
                <a:cs typeface="Segoe UI Light" panose="020B0502040204020203" pitchFamily="34" charset="0"/>
              </a:rPr>
              <a:t/>
            </a:r>
            <a:br>
              <a:rPr lang="en-US" dirty="0" smtClean="0">
                <a:solidFill>
                  <a:srgbClr val="505050"/>
                </a:solidFill>
                <a:latin typeface="Segoe UI Light" panose="020B0502040204020203" pitchFamily="34" charset="0"/>
                <a:cs typeface="Segoe UI Light" panose="020B0502040204020203" pitchFamily="34" charset="0"/>
              </a:rPr>
            </a:br>
            <a:endParaRPr lang="en-US" dirty="0">
              <a:solidFill>
                <a:srgbClr val="505050"/>
              </a:solidFill>
              <a:latin typeface="Segoe UI Light" panose="020B0502040204020203" pitchFamily="34" charset="0"/>
              <a:cs typeface="Segoe UI Light" panose="020B0502040204020203" pitchFamily="34" charset="0"/>
            </a:endParaRPr>
          </a:p>
          <a:p>
            <a:r>
              <a:rPr lang="en-US" sz="3200" b="1" dirty="0">
                <a:solidFill>
                  <a:srgbClr val="505050"/>
                </a:solidFill>
                <a:latin typeface="Segoe UI Light" panose="020B0502040204020203" pitchFamily="34" charset="0"/>
                <a:cs typeface="Segoe UI Light" panose="020B0502040204020203" pitchFamily="34" charset="0"/>
              </a:rPr>
              <a:t>Change account password timeout settings</a:t>
            </a:r>
            <a:endParaRPr lang="en-US" sz="3200" dirty="0">
              <a:solidFill>
                <a:srgbClr val="505050"/>
              </a:solidFill>
              <a:latin typeface="Segoe UI Light" panose="020B0502040204020203" pitchFamily="34" charset="0"/>
              <a:cs typeface="Segoe UI Light" panose="020B0502040204020203" pitchFamily="34" charset="0"/>
            </a:endParaRPr>
          </a:p>
          <a:p>
            <a:pPr lvl="1"/>
            <a:r>
              <a:rPr lang="en-US" dirty="0">
                <a:solidFill>
                  <a:srgbClr val="505050"/>
                </a:solidFill>
                <a:latin typeface="Segoe UI Light" panose="020B0502040204020203" pitchFamily="34" charset="0"/>
                <a:cs typeface="Segoe UI Light" panose="020B0502040204020203" pitchFamily="34" charset="0"/>
              </a:rPr>
              <a:t>Set-</a:t>
            </a:r>
            <a:r>
              <a:rPr lang="en-US" dirty="0" err="1">
                <a:solidFill>
                  <a:srgbClr val="505050"/>
                </a:solidFill>
                <a:latin typeface="Segoe UI Light" panose="020B0502040204020203" pitchFamily="34" charset="0"/>
                <a:cs typeface="Segoe UI Light" panose="020B0502040204020203" pitchFamily="34" charset="0"/>
              </a:rPr>
              <a:t>MsolPasswordPolicy</a:t>
            </a:r>
            <a:endParaRPr lang="en-US" dirty="0">
              <a:solidFill>
                <a:srgbClr val="50505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436143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Assumed Knowledge</a:t>
            </a:r>
            <a:br>
              <a:rPr lang="en-US" dirty="0" smtClean="0"/>
            </a:br>
            <a:endParaRPr lang="en-US" dirty="0"/>
          </a:p>
        </p:txBody>
      </p:sp>
      <p:sp>
        <p:nvSpPr>
          <p:cNvPr id="4" name="Content Placeholder 2"/>
          <p:cNvSpPr txBox="1">
            <a:spLocks/>
          </p:cNvSpPr>
          <p:nvPr/>
        </p:nvSpPr>
        <p:spPr>
          <a:xfrm>
            <a:off x="452878" y="1287727"/>
            <a:ext cx="5117407" cy="4800601"/>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solidFill>
                  <a:srgbClr val="505050"/>
                </a:solidFill>
                <a:latin typeface="Segoe UI Light" panose="020B0502040204020203" pitchFamily="34" charset="0"/>
                <a:cs typeface="Segoe UI Light" panose="020B0502040204020203" pitchFamily="34" charset="0"/>
              </a:rPr>
              <a:t>Server Technologies</a:t>
            </a:r>
          </a:p>
          <a:p>
            <a:pPr lvl="1">
              <a:buFont typeface="Arial" panose="020B0604020202020204" pitchFamily="34" charset="0"/>
              <a:buChar char="•"/>
            </a:pPr>
            <a:r>
              <a:rPr lang="en-US" sz="2000" dirty="0">
                <a:solidFill>
                  <a:srgbClr val="505050"/>
                </a:solidFill>
                <a:latin typeface="Segoe UI Light" panose="020B0502040204020203" pitchFamily="34" charset="0"/>
                <a:cs typeface="Segoe UI Light" panose="020B0502040204020203" pitchFamily="34" charset="0"/>
              </a:rPr>
              <a:t>Active Directory</a:t>
            </a:r>
          </a:p>
          <a:p>
            <a:pPr lvl="1">
              <a:buFont typeface="Arial" panose="020B0604020202020204" pitchFamily="34" charset="0"/>
              <a:buChar char="•"/>
            </a:pPr>
            <a:r>
              <a:rPr lang="en-US" sz="2000" dirty="0">
                <a:solidFill>
                  <a:srgbClr val="505050"/>
                </a:solidFill>
                <a:latin typeface="Segoe UI Light" panose="020B0502040204020203" pitchFamily="34" charset="0"/>
                <a:cs typeface="Segoe UI Light" panose="020B0502040204020203" pitchFamily="34" charset="0"/>
              </a:rPr>
              <a:t>Exchange Server</a:t>
            </a:r>
          </a:p>
          <a:p>
            <a:pPr lvl="1">
              <a:buFont typeface="Arial" panose="020B0604020202020204" pitchFamily="34" charset="0"/>
              <a:buChar char="•"/>
            </a:pPr>
            <a:r>
              <a:rPr lang="en-US" sz="2000" dirty="0">
                <a:solidFill>
                  <a:srgbClr val="505050"/>
                </a:solidFill>
                <a:latin typeface="Segoe UI Light" panose="020B0502040204020203" pitchFamily="34" charset="0"/>
                <a:cs typeface="Segoe UI Light" panose="020B0502040204020203" pitchFamily="34" charset="0"/>
              </a:rPr>
              <a:t>Office Communications Server, Lync Server</a:t>
            </a:r>
          </a:p>
          <a:p>
            <a:pPr lvl="1">
              <a:buFont typeface="Arial" panose="020B0604020202020204" pitchFamily="34" charset="0"/>
              <a:buChar char="•"/>
            </a:pPr>
            <a:r>
              <a:rPr lang="en-US" sz="2000" dirty="0">
                <a:solidFill>
                  <a:srgbClr val="505050"/>
                </a:solidFill>
                <a:latin typeface="Segoe UI Light" panose="020B0502040204020203" pitchFamily="34" charset="0"/>
                <a:cs typeface="Segoe UI Light" panose="020B0502040204020203" pitchFamily="34" charset="0"/>
              </a:rPr>
              <a:t>SharePoint Server</a:t>
            </a:r>
          </a:p>
          <a:p>
            <a:pPr lvl="1">
              <a:buFont typeface="Arial" panose="020B0604020202020204" pitchFamily="34" charset="0"/>
              <a:buChar char="•"/>
            </a:pPr>
            <a:r>
              <a:rPr lang="en-US" sz="2000" dirty="0">
                <a:solidFill>
                  <a:srgbClr val="505050"/>
                </a:solidFill>
                <a:latin typeface="Segoe UI Light" panose="020B0502040204020203" pitchFamily="34" charset="0"/>
                <a:cs typeface="Segoe UI Light" panose="020B0502040204020203" pitchFamily="34" charset="0"/>
              </a:rPr>
              <a:t>Active Directory Federation Services (AD FS</a:t>
            </a:r>
            <a:r>
              <a:rPr lang="en-US" sz="2000" dirty="0" smtClean="0">
                <a:solidFill>
                  <a:srgbClr val="505050"/>
                </a:solidFill>
                <a:latin typeface="Segoe UI Light" panose="020B0502040204020203" pitchFamily="34" charset="0"/>
                <a:cs typeface="Segoe UI Light" panose="020B0502040204020203" pitchFamily="34" charset="0"/>
              </a:rPr>
              <a:t>)</a:t>
            </a:r>
            <a:br>
              <a:rPr lang="en-US" sz="2000" dirty="0" smtClean="0">
                <a:solidFill>
                  <a:srgbClr val="505050"/>
                </a:solidFill>
                <a:latin typeface="Segoe UI Light" panose="020B0502040204020203" pitchFamily="34" charset="0"/>
                <a:cs typeface="Segoe UI Light" panose="020B0502040204020203" pitchFamily="34" charset="0"/>
              </a:rPr>
            </a:br>
            <a:endParaRPr lang="en-US" sz="2000" dirty="0">
              <a:solidFill>
                <a:srgbClr val="505050"/>
              </a:solidFill>
              <a:latin typeface="Segoe UI Light" panose="020B0502040204020203" pitchFamily="34" charset="0"/>
              <a:cs typeface="Segoe UI Light" panose="020B0502040204020203" pitchFamily="34" charset="0"/>
            </a:endParaRPr>
          </a:p>
          <a:p>
            <a:r>
              <a:rPr lang="en-US" sz="2400" b="1" dirty="0">
                <a:solidFill>
                  <a:srgbClr val="505050"/>
                </a:solidFill>
                <a:latin typeface="Segoe UI Light" panose="020B0502040204020203" pitchFamily="34" charset="0"/>
                <a:cs typeface="Segoe UI Light" panose="020B0502040204020203" pitchFamily="34" charset="0"/>
              </a:rPr>
              <a:t>Client Technologies</a:t>
            </a:r>
          </a:p>
          <a:p>
            <a:pPr lvl="1">
              <a:buFont typeface="Arial" panose="020B0604020202020204" pitchFamily="34" charset="0"/>
              <a:buChar char="•"/>
            </a:pPr>
            <a:r>
              <a:rPr lang="en-US" sz="2000" dirty="0">
                <a:solidFill>
                  <a:srgbClr val="505050"/>
                </a:solidFill>
                <a:latin typeface="Segoe UI Light" panose="020B0502040204020203" pitchFamily="34" charset="0"/>
                <a:cs typeface="Segoe UI Light" panose="020B0502040204020203" pitchFamily="34" charset="0"/>
              </a:rPr>
              <a:t>Microsoft Office</a:t>
            </a:r>
          </a:p>
          <a:p>
            <a:pPr lvl="1">
              <a:buFont typeface="Arial" panose="020B0604020202020204" pitchFamily="34" charset="0"/>
              <a:buChar char="•"/>
            </a:pPr>
            <a:r>
              <a:rPr lang="en-US" sz="2000" dirty="0" smtClean="0">
                <a:solidFill>
                  <a:srgbClr val="505050"/>
                </a:solidFill>
                <a:latin typeface="Segoe UI Light" panose="020B0502040204020203" pitchFamily="34" charset="0"/>
                <a:cs typeface="Segoe UI Light" panose="020B0502040204020203" pitchFamily="34" charset="0"/>
              </a:rPr>
              <a:t>Mobility</a:t>
            </a:r>
            <a:endParaRPr lang="en-US" sz="2000" dirty="0">
              <a:solidFill>
                <a:srgbClr val="505050"/>
              </a:solidFill>
              <a:latin typeface="Segoe UI Light" panose="020B0502040204020203" pitchFamily="34" charset="0"/>
              <a:cs typeface="Segoe UI Light" panose="020B0502040204020203" pitchFamily="34" charset="0"/>
            </a:endParaRPr>
          </a:p>
          <a:p>
            <a:endParaRPr lang="en-US" dirty="0">
              <a:solidFill>
                <a:srgbClr val="505050"/>
              </a:solidFill>
            </a:endParaRPr>
          </a:p>
        </p:txBody>
      </p:sp>
      <p:sp>
        <p:nvSpPr>
          <p:cNvPr id="6" name="Content Placeholder 3"/>
          <p:cNvSpPr txBox="1">
            <a:spLocks/>
          </p:cNvSpPr>
          <p:nvPr/>
        </p:nvSpPr>
        <p:spPr>
          <a:xfrm>
            <a:off x="5857667" y="1104839"/>
            <a:ext cx="5980968" cy="3566159"/>
          </a:xfrm>
          <a:prstGeom prst="rect">
            <a:avLst/>
          </a:prstGeom>
        </p:spPr>
        <p:txBody>
          <a:bodyPr lIns="121899" tIns="60949" rIns="121899" bIns="60949" anchor="ctr"/>
          <a:lstStyle>
            <a:defPPr>
              <a:defRPr lang="en-US"/>
            </a:defPPr>
            <a:lvl1pPr marL="0" algn="l" defTabSz="914363" rtl="0" eaLnBrk="1" latinLnBrk="0" hangingPunct="1">
              <a:defRPr sz="1600" kern="1200">
                <a:gradFill>
                  <a:gsLst>
                    <a:gs pos="100000">
                      <a:schemeClr val="bg2"/>
                    </a:gs>
                    <a:gs pos="0">
                      <a:schemeClr val="bg2"/>
                    </a:gs>
                  </a:gsLst>
                  <a:lin ang="5400000" scaled="0"/>
                </a:gra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42900" indent="-342900">
              <a:buSzPct val="80000"/>
              <a:buFont typeface="Arial" panose="020B0604020202020204" pitchFamily="34" charset="0"/>
              <a:buChar char="•"/>
            </a:pPr>
            <a:r>
              <a:rPr lang="en-US" sz="2400" b="1" dirty="0">
                <a:solidFill>
                  <a:srgbClr val="505050"/>
                </a:solidFill>
                <a:latin typeface="Segoe UI Light" panose="020B0502040204020203" pitchFamily="34" charset="0"/>
                <a:cs typeface="Segoe UI Light" panose="020B0502040204020203" pitchFamily="34" charset="0"/>
              </a:rPr>
              <a:t>Windows PowerShell</a:t>
            </a:r>
            <a:r>
              <a:rPr lang="en-US" sz="2400" b="1" dirty="0" smtClean="0">
                <a:solidFill>
                  <a:srgbClr val="505050"/>
                </a:solidFill>
                <a:latin typeface="Segoe UI Light" panose="020B0502040204020203" pitchFamily="34" charset="0"/>
                <a:cs typeface="Segoe UI Light" panose="020B0502040204020203" pitchFamily="34" charset="0"/>
              </a:rPr>
              <a:t>™</a:t>
            </a:r>
          </a:p>
          <a:p>
            <a:pPr marL="342900" indent="-342900">
              <a:buSzPct val="80000"/>
              <a:buFont typeface="Arial" panose="020B0604020202020204" pitchFamily="34" charset="0"/>
              <a:buChar char="•"/>
            </a:pPr>
            <a:endParaRPr lang="en-US" sz="2400" b="1" dirty="0" smtClean="0">
              <a:solidFill>
                <a:srgbClr val="505050"/>
              </a:solidFill>
              <a:latin typeface="Segoe UI Light" panose="020B0502040204020203" pitchFamily="34" charset="0"/>
              <a:cs typeface="Segoe UI Light" panose="020B0502040204020203" pitchFamily="34" charset="0"/>
            </a:endParaRPr>
          </a:p>
          <a:p>
            <a:pPr marL="342900" indent="-342900">
              <a:buSzPct val="80000"/>
              <a:buFont typeface="Arial" panose="020B0604020202020204" pitchFamily="34" charset="0"/>
              <a:buChar char="•"/>
            </a:pPr>
            <a:r>
              <a:rPr lang="en-US" sz="2400" b="1" dirty="0" smtClean="0">
                <a:solidFill>
                  <a:srgbClr val="505050"/>
                </a:solidFill>
                <a:latin typeface="Segoe UI Light" panose="020B0502040204020203" pitchFamily="34" charset="0"/>
                <a:cs typeface="Segoe UI Light" panose="020B0502040204020203" pitchFamily="34" charset="0"/>
              </a:rPr>
              <a:t>Network </a:t>
            </a:r>
            <a:r>
              <a:rPr lang="en-US" sz="2400" b="1" dirty="0">
                <a:solidFill>
                  <a:srgbClr val="505050"/>
                </a:solidFill>
                <a:latin typeface="Segoe UI Light" panose="020B0502040204020203" pitchFamily="34" charset="0"/>
                <a:cs typeface="Segoe UI Light" panose="020B0502040204020203" pitchFamily="34" charset="0"/>
              </a:rPr>
              <a:t>Technologies</a:t>
            </a:r>
          </a:p>
          <a:p>
            <a:pPr marL="800082" lvl="1" indent="-342900">
              <a:buSzPct val="90000"/>
              <a:buFont typeface="Arial" panose="020B0604020202020204" pitchFamily="34" charset="0"/>
              <a:buChar char="•"/>
            </a:pPr>
            <a:r>
              <a:rPr lang="en-US" sz="2000" dirty="0">
                <a:solidFill>
                  <a:srgbClr val="505050"/>
                </a:solidFill>
                <a:latin typeface="Segoe UI Light" panose="020B0502040204020203" pitchFamily="34" charset="0"/>
                <a:cs typeface="Segoe UI Light" panose="020B0502040204020203" pitchFamily="34" charset="0"/>
              </a:rPr>
              <a:t>AD sites, trusts, &amp; topology </a:t>
            </a:r>
          </a:p>
          <a:p>
            <a:pPr marL="800082" lvl="1" indent="-342900">
              <a:buSzPct val="90000"/>
              <a:buFont typeface="Arial" panose="020B0604020202020204" pitchFamily="34" charset="0"/>
              <a:buChar char="•"/>
            </a:pPr>
            <a:r>
              <a:rPr lang="en-US" sz="2000" dirty="0">
                <a:solidFill>
                  <a:srgbClr val="505050"/>
                </a:solidFill>
                <a:latin typeface="Segoe UI Light" panose="020B0502040204020203" pitchFamily="34" charset="0"/>
                <a:cs typeface="Segoe UI Light" panose="020B0502040204020203" pitchFamily="34" charset="0"/>
              </a:rPr>
              <a:t>DNS &amp; related technologies </a:t>
            </a:r>
          </a:p>
          <a:p>
            <a:pPr marL="800082" lvl="1" indent="-342900">
              <a:buSzPct val="90000"/>
              <a:buFont typeface="Arial" panose="020B0604020202020204" pitchFamily="34" charset="0"/>
              <a:buChar char="•"/>
            </a:pPr>
            <a:r>
              <a:rPr lang="en-US" sz="2000" dirty="0">
                <a:solidFill>
                  <a:srgbClr val="505050"/>
                </a:solidFill>
                <a:latin typeface="Segoe UI Light" panose="020B0502040204020203" pitchFamily="34" charset="0"/>
                <a:cs typeface="Segoe UI Light" panose="020B0502040204020203" pitchFamily="34" charset="0"/>
              </a:rPr>
              <a:t>Wide area connectivity: networks, equipment, bandwidth &amp; latency </a:t>
            </a:r>
          </a:p>
          <a:p>
            <a:pPr marL="800082" lvl="1" indent="-342900">
              <a:buSzPct val="90000"/>
              <a:buFont typeface="Arial" panose="020B0604020202020204" pitchFamily="34" charset="0"/>
              <a:buChar char="•"/>
            </a:pPr>
            <a:r>
              <a:rPr lang="en-US" sz="2000" dirty="0">
                <a:solidFill>
                  <a:srgbClr val="505050"/>
                </a:solidFill>
                <a:latin typeface="Segoe UI Light" panose="020B0502040204020203" pitchFamily="34" charset="0"/>
                <a:cs typeface="Segoe UI Light" panose="020B0502040204020203" pitchFamily="34" charset="0"/>
              </a:rPr>
              <a:t>Firewall technologies </a:t>
            </a:r>
          </a:p>
          <a:p>
            <a:pPr marL="800082" lvl="1" indent="-342900">
              <a:buSzPct val="90000"/>
              <a:buFont typeface="Arial" panose="020B0604020202020204" pitchFamily="34" charset="0"/>
              <a:buChar char="•"/>
            </a:pPr>
            <a:r>
              <a:rPr lang="en-US" sz="2000" dirty="0">
                <a:solidFill>
                  <a:srgbClr val="505050"/>
                </a:solidFill>
                <a:latin typeface="Segoe UI Light" panose="020B0502040204020203" pitchFamily="34" charset="0"/>
                <a:cs typeface="Segoe UI Light" panose="020B0502040204020203" pitchFamily="34" charset="0"/>
              </a:rPr>
              <a:t>SSL certificates </a:t>
            </a:r>
          </a:p>
          <a:p>
            <a:endParaRPr lang="en-US" dirty="0">
              <a:solidFill>
                <a:srgbClr val="505050"/>
              </a:solidFill>
            </a:endParaRPr>
          </a:p>
        </p:txBody>
      </p:sp>
      <p:sp>
        <p:nvSpPr>
          <p:cNvPr id="3" name="TextBox 4"/>
          <p:cNvSpPr txBox="1"/>
          <p:nvPr/>
        </p:nvSpPr>
        <p:spPr>
          <a:xfrm>
            <a:off x="623354" y="5934670"/>
            <a:ext cx="14671533" cy="923330"/>
          </a:xfrm>
          <a:prstGeom prst="rect">
            <a:avLst/>
          </a:prstGeom>
          <a:noFill/>
        </p:spPr>
        <p:txBody>
          <a:bodyPr wrap="square" rtlCol="0">
            <a:spAutoFit/>
          </a:bodyPr>
          <a:lstStyle/>
          <a:p>
            <a:r>
              <a:rPr lang="en-US" dirty="0" smtClean="0"/>
              <a:t>Recommended Reading: Working with Microsoft Office 365: Running your Business in the Cloud</a:t>
            </a:r>
          </a:p>
          <a:p>
            <a:r>
              <a:rPr lang="en-US" dirty="0">
                <a:hlinkClick r:id="rId3"/>
              </a:rPr>
              <a:t>https://</a:t>
            </a:r>
            <a:r>
              <a:rPr lang="en-US" dirty="0" smtClean="0">
                <a:hlinkClick r:id="rId3"/>
              </a:rPr>
              <a:t>www.microsoft.com/learning/en-us/Book.aspx?ID=15184</a:t>
            </a:r>
            <a:endParaRPr lang="en-US" dirty="0" smtClean="0"/>
          </a:p>
          <a:p>
            <a:endParaRPr lang="en-US" dirty="0"/>
          </a:p>
        </p:txBody>
      </p:sp>
    </p:spTree>
    <p:extLst>
      <p:ext uri="{BB962C8B-B14F-4D97-AF65-F5344CB8AC3E}">
        <p14:creationId xmlns:p14="http://schemas.microsoft.com/office/powerpoint/2010/main" val="20628738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a:t>Module 1: Office 365 Overview &amp; Infrastructure</a:t>
            </a:r>
          </a:p>
        </p:txBody>
      </p:sp>
      <p:sp>
        <p:nvSpPr>
          <p:cNvPr id="3" name="Rectangle 2"/>
          <p:cNvSpPr/>
          <p:nvPr/>
        </p:nvSpPr>
        <p:spPr bwMode="auto">
          <a:xfrm>
            <a:off x="540392" y="2063751"/>
            <a:ext cx="3069316" cy="3011977"/>
          </a:xfrm>
          <a:prstGeom prst="rect">
            <a:avLst/>
          </a:prstGeom>
          <a:solidFill>
            <a:schemeClr val="accent1"/>
          </a:solid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585"/>
            <a:endParaRPr lang="en-US" sz="2400" dirty="0">
              <a:solidFill>
                <a:srgbClr val="EB3C00"/>
              </a:solidFill>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0293" y="2990594"/>
            <a:ext cx="3199531" cy="1107631"/>
          </a:xfrm>
          <a:prstGeom prst="rect">
            <a:avLst/>
          </a:prstGeom>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14775" t="8829" r="19557" b="53949"/>
          <a:stretch/>
        </p:blipFill>
        <p:spPr>
          <a:xfrm>
            <a:off x="3757662" y="2063751"/>
            <a:ext cx="8004518" cy="3014687"/>
          </a:xfrm>
          <a:prstGeom prst="rect">
            <a:avLst/>
          </a:prstGeom>
        </p:spPr>
      </p:pic>
      <p:sp>
        <p:nvSpPr>
          <p:cNvPr id="6" name="Rectangle 5"/>
          <p:cNvSpPr/>
          <p:nvPr/>
        </p:nvSpPr>
        <p:spPr bwMode="auto">
          <a:xfrm>
            <a:off x="3682128" y="2063750"/>
            <a:ext cx="8254286" cy="3204285"/>
          </a:xfrm>
          <a:prstGeom prst="rect">
            <a:avLst/>
          </a:prstGeom>
          <a:solidFill>
            <a:schemeClr val="bg1">
              <a:alpha val="89804"/>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91436" tIns="45718" rIns="91436" bIns="45718" numCol="1" rtlCol="0" anchor="ctr" anchorCtr="0" compatLnSpc="1">
            <a:prstTxWarp prst="textNoShape">
              <a:avLst/>
            </a:prstTxWarp>
          </a:bodyPr>
          <a:lstStyle/>
          <a:p>
            <a:pPr algn="ctr">
              <a:lnSpc>
                <a:spcPct val="90000"/>
              </a:lnSpc>
              <a:spcAft>
                <a:spcPts val="600"/>
              </a:spcAft>
            </a:pPr>
            <a:endParaRPr lang="en-US" sz="2400" b="1" dirty="0">
              <a:solidFill>
                <a:schemeClr val="accent6"/>
              </a:solidFill>
              <a:latin typeface="Segoe UI" pitchFamily="34" charset="0"/>
              <a:ea typeface="Segoe UI" pitchFamily="34" charset="0"/>
              <a:cs typeface="Zegoe UI SemiLight" charset="0"/>
            </a:endParaRPr>
          </a:p>
        </p:txBody>
      </p:sp>
      <p:sp>
        <p:nvSpPr>
          <p:cNvPr id="7" name="block one"/>
          <p:cNvSpPr txBox="1">
            <a:spLocks/>
          </p:cNvSpPr>
          <p:nvPr/>
        </p:nvSpPr>
        <p:spPr>
          <a:xfrm>
            <a:off x="3936468" y="2335867"/>
            <a:ext cx="7817221" cy="2739860"/>
          </a:xfrm>
          <a:prstGeom prst="rect">
            <a:avLst/>
          </a:prstGeom>
        </p:spPr>
        <p:txBody>
          <a:bodyPr vert="horz" lIns="0" tIns="0" rIns="0" bIns="0" rtlCol="0">
            <a:noAutofit/>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chemeClr val="tx1"/>
                </a:solidFill>
              </a:rPr>
              <a:t>Service Overview &amp; Offering</a:t>
            </a:r>
          </a:p>
          <a:p>
            <a:r>
              <a:rPr lang="en-US" sz="2800" dirty="0">
                <a:solidFill>
                  <a:schemeClr val="tx1"/>
                </a:solidFill>
              </a:rPr>
              <a:t>Features &amp; Requirements</a:t>
            </a:r>
          </a:p>
          <a:p>
            <a:r>
              <a:rPr lang="en-US" sz="2800" dirty="0">
                <a:solidFill>
                  <a:schemeClr val="tx1"/>
                </a:solidFill>
              </a:rPr>
              <a:t>Office 365 Administration | Portals &amp; PowerShell</a:t>
            </a:r>
          </a:p>
          <a:p>
            <a:r>
              <a:rPr lang="en-US" sz="2800" dirty="0">
                <a:solidFill>
                  <a:schemeClr val="tx1"/>
                </a:solidFill>
              </a:rPr>
              <a:t>Partner Opportunity</a:t>
            </a:r>
          </a:p>
          <a:p>
            <a:pPr marL="0" indent="0">
              <a:buNone/>
            </a:pPr>
            <a:endParaRPr lang="en-US" sz="2800" dirty="0"/>
          </a:p>
          <a:p>
            <a:pPr marL="0" indent="0">
              <a:spcBef>
                <a:spcPts val="1200"/>
              </a:spcBef>
              <a:buNone/>
            </a:pPr>
            <a:endParaRPr lang="en-US" sz="2800" dirty="0">
              <a:solidFill>
                <a:schemeClr val="tx1">
                  <a:lumMod val="85000"/>
                  <a:lumOff val="15000"/>
                </a:schemeClr>
              </a:solidFill>
            </a:endParaRPr>
          </a:p>
        </p:txBody>
      </p:sp>
      <p:sp>
        <p:nvSpPr>
          <p:cNvPr id="9" name="Rectangle 8"/>
          <p:cNvSpPr/>
          <p:nvPr/>
        </p:nvSpPr>
        <p:spPr bwMode="auto">
          <a:xfrm>
            <a:off x="4214514" y="3716757"/>
            <a:ext cx="3066100" cy="381468"/>
          </a:xfrm>
          <a:prstGeom prst="rect">
            <a:avLst/>
          </a:prstGeom>
          <a:solidFill>
            <a:srgbClr val="FF6A00">
              <a:alpha val="25000"/>
            </a:srgbClr>
          </a:solidFill>
          <a:ln w="31750">
            <a:solidFill>
              <a:srgbClr val="0070C0"/>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684610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solidFill>
                  <a:schemeClr val="bg1"/>
                </a:solidFill>
              </a:rPr>
              <a:t>Module 1: Office 365 Overview &amp; Infrastructure</a:t>
            </a:r>
          </a:p>
        </p:txBody>
      </p:sp>
      <p:sp>
        <p:nvSpPr>
          <p:cNvPr id="4" name="Text Placeholder 3"/>
          <p:cNvSpPr>
            <a:spLocks noGrp="1"/>
          </p:cNvSpPr>
          <p:nvPr>
            <p:ph type="body" sz="quarter" idx="12"/>
          </p:nvPr>
        </p:nvSpPr>
        <p:spPr/>
        <p:txBody>
          <a:bodyPr/>
          <a:lstStyle/>
          <a:p>
            <a:r>
              <a:rPr lang="en-US" dirty="0">
                <a:solidFill>
                  <a:schemeClr val="bg1"/>
                </a:solidFill>
              </a:rPr>
              <a:t>Partner Opportunity</a:t>
            </a:r>
          </a:p>
          <a:p>
            <a:endParaRPr lang="en-US" dirty="0"/>
          </a:p>
        </p:txBody>
      </p:sp>
    </p:spTree>
    <p:extLst>
      <p:ext uri="{BB962C8B-B14F-4D97-AF65-F5344CB8AC3E}">
        <p14:creationId xmlns:p14="http://schemas.microsoft.com/office/powerpoint/2010/main" val="32731472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Partner-Delegated Administrators</a:t>
            </a:r>
          </a:p>
        </p:txBody>
      </p:sp>
      <p:grpSp>
        <p:nvGrpSpPr>
          <p:cNvPr id="6" name="Group 5"/>
          <p:cNvGrpSpPr/>
          <p:nvPr/>
        </p:nvGrpSpPr>
        <p:grpSpPr>
          <a:xfrm>
            <a:off x="5768388" y="1508060"/>
            <a:ext cx="4784882" cy="4192903"/>
            <a:chOff x="688043" y="1167424"/>
            <a:chExt cx="3471781" cy="4487907"/>
          </a:xfrm>
        </p:grpSpPr>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88043" y="1167424"/>
              <a:ext cx="2309984" cy="44879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3141300" y="1167424"/>
              <a:ext cx="1018524" cy="44879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0" name="Title 3"/>
          <p:cNvSpPr txBox="1">
            <a:spLocks/>
          </p:cNvSpPr>
          <p:nvPr/>
        </p:nvSpPr>
        <p:spPr>
          <a:xfrm>
            <a:off x="971744" y="6287686"/>
            <a:ext cx="4073218" cy="332399"/>
          </a:xfrm>
          <a:prstGeom prst="rect">
            <a:avLst/>
          </a:prstGeom>
        </p:spPr>
        <p:txBody>
          <a:bodyPr vert="horz" wrap="square" lIns="0" tIns="0" rIns="0" bIns="0" rtlCol="0" anchor="t">
            <a:spAutoFit/>
            <a:scene3d>
              <a:camera prst="orthographicFront"/>
              <a:lightRig rig="threePt" dir="t"/>
            </a:scene3d>
            <a:sp3d>
              <a:bevelT w="0" h="0"/>
              <a:bevelB w="0" h="0"/>
            </a:sp3d>
          </a:bodyPr>
          <a:lstStyle>
            <a:lvl1pPr algn="l" defTabSz="914363" rtl="0" eaLnBrk="1" latinLnBrk="0" hangingPunct="1">
              <a:lnSpc>
                <a:spcPct val="90000"/>
              </a:lnSpc>
              <a:spcBef>
                <a:spcPct val="0"/>
              </a:spcBef>
              <a:buNone/>
              <a:defRPr lang="en-US" sz="3600" b="0" kern="1200" cap="none" spc="0" baseline="0">
                <a:ln w="3175">
                  <a:noFill/>
                </a:ln>
                <a:solidFill>
                  <a:srgbClr val="FF6A00"/>
                </a:solidFill>
                <a:effectLst/>
                <a:latin typeface="Segoe UI Light" pitchFamily="34" charset="0"/>
                <a:ea typeface="+mn-ea"/>
                <a:cs typeface="Arial" charset="0"/>
              </a:defRPr>
            </a:lvl1pPr>
          </a:lstStyle>
          <a:p>
            <a:r>
              <a:rPr sz="2400" dirty="0">
                <a:solidFill>
                  <a:srgbClr val="505050"/>
                </a:solidFill>
                <a:latin typeface="+mj-lt"/>
              </a:rPr>
              <a:t>for Microsoft Partners</a:t>
            </a:r>
          </a:p>
        </p:txBody>
      </p:sp>
      <p:sp>
        <p:nvSpPr>
          <p:cNvPr id="3" name="TextBox 2"/>
          <p:cNvSpPr txBox="1"/>
          <p:nvPr/>
        </p:nvSpPr>
        <p:spPr>
          <a:xfrm>
            <a:off x="864884" y="913907"/>
            <a:ext cx="4706042" cy="5539978"/>
          </a:xfrm>
          <a:prstGeom prst="rect">
            <a:avLst/>
          </a:prstGeom>
          <a:noFill/>
        </p:spPr>
        <p:txBody>
          <a:bodyPr wrap="square" rtlCol="0">
            <a:spAutoFit/>
          </a:bodyPr>
          <a:lstStyle/>
          <a:p>
            <a:r>
              <a:rPr lang="en-US" sz="2400" b="1" kern="0" dirty="0" smtClean="0">
                <a:solidFill>
                  <a:srgbClr val="505050"/>
                </a:solidFill>
                <a:latin typeface="Segoe UI Light" panose="020B0502040204020203" pitchFamily="34" charset="0"/>
                <a:ea typeface="Segoe UI Light" panose="020B0502040204020203" pitchFamily="34" charset="0"/>
                <a:cs typeface="Segoe UI Light" panose="020B0502040204020203" pitchFamily="34" charset="0"/>
              </a:rPr>
              <a:t>Being named as a Delegated Administrator allows:</a:t>
            </a:r>
          </a:p>
          <a:p>
            <a:endParaRPr lang="en-US" sz="2400" b="1" kern="0" dirty="0" smtClean="0">
              <a:solidFill>
                <a:srgbClr val="505050"/>
              </a:solidFill>
              <a:latin typeface="Segoe UI Light" panose="020B0502040204020203" pitchFamily="34" charset="0"/>
              <a:ea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2400" b="1" kern="0" dirty="0" smtClean="0">
                <a:solidFill>
                  <a:srgbClr val="505050"/>
                </a:solidFill>
                <a:latin typeface="Segoe UI Light" panose="020B0502040204020203" pitchFamily="34" charset="0"/>
                <a:ea typeface="Segoe UI Light" panose="020B0502040204020203" pitchFamily="34" charset="0"/>
                <a:cs typeface="Segoe UI Light" panose="020B0502040204020203" pitchFamily="34" charset="0"/>
              </a:rPr>
              <a:t>View </a:t>
            </a:r>
            <a:r>
              <a:rPr lang="en-US" sz="2400" b="1" kern="0" dirty="0">
                <a:solidFill>
                  <a:srgbClr val="505050"/>
                </a:solidFill>
                <a:latin typeface="Segoe UI Light" panose="020B0502040204020203" pitchFamily="34" charset="0"/>
                <a:ea typeface="Segoe UI Light" panose="020B0502040204020203" pitchFamily="34" charset="0"/>
                <a:cs typeface="Segoe UI Light" panose="020B0502040204020203" pitchFamily="34" charset="0"/>
              </a:rPr>
              <a:t>all of your customers in one place</a:t>
            </a:r>
          </a:p>
          <a:p>
            <a:pPr marL="285750" indent="-285750">
              <a:buFont typeface="Arial" panose="020B0604020202020204" pitchFamily="34" charset="0"/>
              <a:buChar char="•"/>
            </a:pPr>
            <a:r>
              <a:rPr lang="en-US" sz="2400" b="1" kern="0" dirty="0">
                <a:solidFill>
                  <a:srgbClr val="505050"/>
                </a:solidFill>
                <a:latin typeface="Segoe UI Light" panose="020B0502040204020203" pitchFamily="34" charset="0"/>
                <a:ea typeface="Segoe UI Light" panose="020B0502040204020203" pitchFamily="34" charset="0"/>
                <a:cs typeface="Segoe UI Light" panose="020B0502040204020203" pitchFamily="34" charset="0"/>
              </a:rPr>
              <a:t>Perform admin tasks on behalf of a customer</a:t>
            </a:r>
          </a:p>
          <a:p>
            <a:pPr marL="285750" indent="-285750">
              <a:buFont typeface="Arial" panose="020B0604020202020204" pitchFamily="34" charset="0"/>
              <a:buChar char="•"/>
            </a:pPr>
            <a:r>
              <a:rPr lang="en-US" sz="2400" b="1" kern="0" dirty="0">
                <a:solidFill>
                  <a:srgbClr val="505050"/>
                </a:solidFill>
                <a:latin typeface="Segoe UI Light" panose="020B0502040204020203" pitchFamily="34" charset="0"/>
                <a:ea typeface="Segoe UI Light" panose="020B0502040204020203" pitchFamily="34" charset="0"/>
                <a:cs typeface="Segoe UI Light" panose="020B0502040204020203" pitchFamily="34" charset="0"/>
              </a:rPr>
              <a:t>View your customers’ service health</a:t>
            </a:r>
          </a:p>
          <a:p>
            <a:pPr marL="285750" indent="-285750">
              <a:buFont typeface="Arial" panose="020B0604020202020204" pitchFamily="34" charset="0"/>
              <a:buChar char="•"/>
            </a:pPr>
            <a:r>
              <a:rPr lang="en-US" sz="2400" b="1" kern="0" dirty="0">
                <a:solidFill>
                  <a:srgbClr val="505050"/>
                </a:solidFill>
                <a:latin typeface="Segoe UI Light" panose="020B0502040204020203" pitchFamily="34" charset="0"/>
                <a:ea typeface="Segoe UI Light" panose="020B0502040204020203" pitchFamily="34" charset="0"/>
                <a:cs typeface="Segoe UI Light" panose="020B0502040204020203" pitchFamily="34" charset="0"/>
              </a:rPr>
              <a:t>Create, edit, and view your customers’ service requests</a:t>
            </a:r>
          </a:p>
          <a:p>
            <a:pPr marL="285750" indent="-285750">
              <a:buFont typeface="Arial" panose="020B0604020202020204" pitchFamily="34" charset="0"/>
              <a:buChar char="•"/>
            </a:pPr>
            <a:r>
              <a:rPr lang="en-US" sz="2400" b="1" kern="0" dirty="0">
                <a:solidFill>
                  <a:srgbClr val="505050"/>
                </a:solidFill>
                <a:latin typeface="Segoe UI Light" panose="020B0502040204020203" pitchFamily="34" charset="0"/>
                <a:ea typeface="Segoe UI Light" panose="020B0502040204020203" pitchFamily="34" charset="0"/>
                <a:cs typeface="Segoe UI Light" panose="020B0502040204020203" pitchFamily="34" charset="0"/>
              </a:rPr>
              <a:t>Create trial invitations, purchase offers, and delegated admin requests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330185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514" y="182215"/>
            <a:ext cx="11524432" cy="873379"/>
          </a:xfrm>
        </p:spPr>
        <p:txBody>
          <a:bodyPr/>
          <a:lstStyle/>
          <a:p>
            <a:r>
              <a:rPr lang="en-US" dirty="0" smtClean="0"/>
              <a:t>Office 365 Partner Admin Portal</a:t>
            </a:r>
            <a:endParaRPr lang="en-US" dirty="0"/>
          </a:p>
        </p:txBody>
      </p:sp>
      <p:sp>
        <p:nvSpPr>
          <p:cNvPr id="7" name="Title 3"/>
          <p:cNvSpPr txBox="1">
            <a:spLocks/>
          </p:cNvSpPr>
          <p:nvPr/>
        </p:nvSpPr>
        <p:spPr>
          <a:xfrm>
            <a:off x="971744" y="6287686"/>
            <a:ext cx="4073218" cy="332399"/>
          </a:xfrm>
          <a:prstGeom prst="rect">
            <a:avLst/>
          </a:prstGeom>
        </p:spPr>
        <p:txBody>
          <a:bodyPr vert="horz" wrap="square" lIns="0" tIns="0" rIns="0" bIns="0" rtlCol="0" anchor="t">
            <a:spAutoFit/>
            <a:scene3d>
              <a:camera prst="orthographicFront"/>
              <a:lightRig rig="threePt" dir="t"/>
            </a:scene3d>
            <a:sp3d>
              <a:bevelT w="0" h="0"/>
              <a:bevelB w="0" h="0"/>
            </a:sp3d>
          </a:bodyPr>
          <a:lstStyle>
            <a:lvl1pPr algn="l" defTabSz="914363" rtl="0" eaLnBrk="1" latinLnBrk="0" hangingPunct="1">
              <a:lnSpc>
                <a:spcPct val="90000"/>
              </a:lnSpc>
              <a:spcBef>
                <a:spcPct val="0"/>
              </a:spcBef>
              <a:buNone/>
              <a:defRPr lang="en-US" sz="3600" b="0" kern="1200" cap="none" spc="0" baseline="0">
                <a:ln w="3175">
                  <a:noFill/>
                </a:ln>
                <a:solidFill>
                  <a:srgbClr val="FF6A00"/>
                </a:solidFill>
                <a:effectLst/>
                <a:latin typeface="Segoe UI Light" pitchFamily="34" charset="0"/>
                <a:ea typeface="+mn-ea"/>
                <a:cs typeface="Arial" charset="0"/>
              </a:defRPr>
            </a:lvl1pPr>
          </a:lstStyle>
          <a:p>
            <a:r>
              <a:rPr sz="2400" dirty="0">
                <a:solidFill>
                  <a:srgbClr val="505050"/>
                </a:solidFill>
                <a:latin typeface="+mj-lt"/>
              </a:rPr>
              <a:t>for Microsoft Partners</a:t>
            </a:r>
          </a:p>
        </p:txBody>
      </p:sp>
      <p:pic>
        <p:nvPicPr>
          <p:cNvPr id="3" name="Picture 2"/>
          <p:cNvPicPr>
            <a:picLocks noChangeAspect="1"/>
          </p:cNvPicPr>
          <p:nvPr/>
        </p:nvPicPr>
        <p:blipFill>
          <a:blip r:embed="rId3"/>
          <a:stretch>
            <a:fillRect/>
          </a:stretch>
        </p:blipFill>
        <p:spPr>
          <a:xfrm>
            <a:off x="302559" y="1055594"/>
            <a:ext cx="11426463" cy="4485779"/>
          </a:xfrm>
          <a:prstGeom prst="rect">
            <a:avLst/>
          </a:prstGeom>
        </p:spPr>
      </p:pic>
    </p:spTree>
    <p:extLst>
      <p:ext uri="{BB962C8B-B14F-4D97-AF65-F5344CB8AC3E}">
        <p14:creationId xmlns:p14="http://schemas.microsoft.com/office/powerpoint/2010/main" val="2289797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Purchase Offers</a:t>
            </a:r>
          </a:p>
        </p:txBody>
      </p:sp>
      <p:sp>
        <p:nvSpPr>
          <p:cNvPr id="6" name="Title 3"/>
          <p:cNvSpPr txBox="1">
            <a:spLocks/>
          </p:cNvSpPr>
          <p:nvPr/>
        </p:nvSpPr>
        <p:spPr>
          <a:xfrm>
            <a:off x="971744" y="6287686"/>
            <a:ext cx="4073218" cy="332399"/>
          </a:xfrm>
          <a:prstGeom prst="rect">
            <a:avLst/>
          </a:prstGeom>
        </p:spPr>
        <p:txBody>
          <a:bodyPr vert="horz" wrap="square" lIns="0" tIns="0" rIns="0" bIns="0" rtlCol="0" anchor="t">
            <a:spAutoFit/>
            <a:scene3d>
              <a:camera prst="orthographicFront"/>
              <a:lightRig rig="threePt" dir="t"/>
            </a:scene3d>
            <a:sp3d>
              <a:bevelT w="0" h="0"/>
              <a:bevelB w="0" h="0"/>
            </a:sp3d>
          </a:bodyPr>
          <a:lstStyle>
            <a:lvl1pPr algn="l" defTabSz="914363" rtl="0" eaLnBrk="1" latinLnBrk="0" hangingPunct="1">
              <a:lnSpc>
                <a:spcPct val="90000"/>
              </a:lnSpc>
              <a:spcBef>
                <a:spcPct val="0"/>
              </a:spcBef>
              <a:buNone/>
              <a:defRPr lang="en-US" sz="3600" b="0" kern="1200" cap="none" spc="0" baseline="0">
                <a:ln w="3175">
                  <a:noFill/>
                </a:ln>
                <a:solidFill>
                  <a:srgbClr val="FF6A00"/>
                </a:solidFill>
                <a:effectLst/>
                <a:latin typeface="Segoe UI Light" pitchFamily="34" charset="0"/>
                <a:ea typeface="+mn-ea"/>
                <a:cs typeface="Arial" charset="0"/>
              </a:defRPr>
            </a:lvl1pPr>
          </a:lstStyle>
          <a:p>
            <a:r>
              <a:rPr sz="2400" dirty="0">
                <a:solidFill>
                  <a:srgbClr val="505050"/>
                </a:solidFill>
                <a:latin typeface="+mj-lt"/>
              </a:rPr>
              <a:t>for Microsoft Partners</a:t>
            </a:r>
          </a:p>
        </p:txBody>
      </p:sp>
      <p:pic>
        <p:nvPicPr>
          <p:cNvPr id="3" name="Picture 2"/>
          <p:cNvPicPr>
            <a:picLocks noChangeAspect="1"/>
          </p:cNvPicPr>
          <p:nvPr/>
        </p:nvPicPr>
        <p:blipFill>
          <a:blip r:embed="rId3"/>
          <a:stretch>
            <a:fillRect/>
          </a:stretch>
        </p:blipFill>
        <p:spPr>
          <a:xfrm>
            <a:off x="444413" y="817994"/>
            <a:ext cx="9286296" cy="5414718"/>
          </a:xfrm>
          <a:prstGeom prst="rect">
            <a:avLst/>
          </a:prstGeom>
        </p:spPr>
      </p:pic>
    </p:spTree>
    <p:extLst>
      <p:ext uri="{BB962C8B-B14F-4D97-AF65-F5344CB8AC3E}">
        <p14:creationId xmlns:p14="http://schemas.microsoft.com/office/powerpoint/2010/main" val="2292509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Send Trial Invitations</a:t>
            </a:r>
            <a:endParaRPr lang="en-US" dirty="0"/>
          </a:p>
        </p:txBody>
      </p:sp>
      <p:sp>
        <p:nvSpPr>
          <p:cNvPr id="6" name="Title 3"/>
          <p:cNvSpPr txBox="1">
            <a:spLocks/>
          </p:cNvSpPr>
          <p:nvPr/>
        </p:nvSpPr>
        <p:spPr>
          <a:xfrm>
            <a:off x="971744" y="6287686"/>
            <a:ext cx="4073218" cy="332399"/>
          </a:xfrm>
          <a:prstGeom prst="rect">
            <a:avLst/>
          </a:prstGeom>
        </p:spPr>
        <p:txBody>
          <a:bodyPr vert="horz" wrap="square" lIns="0" tIns="0" rIns="0" bIns="0" rtlCol="0" anchor="t">
            <a:spAutoFit/>
            <a:scene3d>
              <a:camera prst="orthographicFront"/>
              <a:lightRig rig="threePt" dir="t"/>
            </a:scene3d>
            <a:sp3d>
              <a:bevelT w="0" h="0"/>
              <a:bevelB w="0" h="0"/>
            </a:sp3d>
          </a:bodyPr>
          <a:lstStyle>
            <a:lvl1pPr algn="l" defTabSz="914363" rtl="0" eaLnBrk="1" latinLnBrk="0" hangingPunct="1">
              <a:lnSpc>
                <a:spcPct val="90000"/>
              </a:lnSpc>
              <a:spcBef>
                <a:spcPct val="0"/>
              </a:spcBef>
              <a:buNone/>
              <a:defRPr lang="en-US" sz="3600" b="0" kern="1200" cap="none" spc="0" baseline="0">
                <a:ln w="3175">
                  <a:noFill/>
                </a:ln>
                <a:solidFill>
                  <a:srgbClr val="FF6A00"/>
                </a:solidFill>
                <a:effectLst/>
                <a:latin typeface="Segoe UI Light" pitchFamily="34" charset="0"/>
                <a:ea typeface="+mn-ea"/>
                <a:cs typeface="Arial" charset="0"/>
              </a:defRPr>
            </a:lvl1pPr>
          </a:lstStyle>
          <a:p>
            <a:r>
              <a:rPr sz="2400" dirty="0">
                <a:solidFill>
                  <a:srgbClr val="505050"/>
                </a:solidFill>
                <a:latin typeface="+mj-lt"/>
              </a:rPr>
              <a:t>for Microsoft Partners</a:t>
            </a:r>
          </a:p>
        </p:txBody>
      </p:sp>
      <p:pic>
        <p:nvPicPr>
          <p:cNvPr id="3" name="Picture 2"/>
          <p:cNvPicPr>
            <a:picLocks noChangeAspect="1"/>
          </p:cNvPicPr>
          <p:nvPr/>
        </p:nvPicPr>
        <p:blipFill>
          <a:blip r:embed="rId3"/>
          <a:stretch>
            <a:fillRect/>
          </a:stretch>
        </p:blipFill>
        <p:spPr>
          <a:xfrm>
            <a:off x="379513" y="713958"/>
            <a:ext cx="9789473" cy="5573728"/>
          </a:xfrm>
          <a:prstGeom prst="rect">
            <a:avLst/>
          </a:prstGeom>
        </p:spPr>
      </p:pic>
    </p:spTree>
    <p:extLst>
      <p:ext uri="{BB962C8B-B14F-4D97-AF65-F5344CB8AC3E}">
        <p14:creationId xmlns:p14="http://schemas.microsoft.com/office/powerpoint/2010/main" val="839033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Administer on Behalf of…</a:t>
            </a:r>
          </a:p>
        </p:txBody>
      </p:sp>
      <p:sp>
        <p:nvSpPr>
          <p:cNvPr id="9" name="Title 3"/>
          <p:cNvSpPr txBox="1">
            <a:spLocks/>
          </p:cNvSpPr>
          <p:nvPr/>
        </p:nvSpPr>
        <p:spPr>
          <a:xfrm>
            <a:off x="971744" y="6287686"/>
            <a:ext cx="4073218" cy="332399"/>
          </a:xfrm>
          <a:prstGeom prst="rect">
            <a:avLst/>
          </a:prstGeom>
        </p:spPr>
        <p:txBody>
          <a:bodyPr vert="horz" wrap="square" lIns="0" tIns="0" rIns="0" bIns="0" rtlCol="0" anchor="t">
            <a:spAutoFit/>
            <a:scene3d>
              <a:camera prst="orthographicFront"/>
              <a:lightRig rig="threePt" dir="t"/>
            </a:scene3d>
            <a:sp3d>
              <a:bevelT w="0" h="0"/>
              <a:bevelB w="0" h="0"/>
            </a:sp3d>
          </a:bodyPr>
          <a:lstStyle>
            <a:lvl1pPr algn="l" defTabSz="914363" rtl="0" eaLnBrk="1" latinLnBrk="0" hangingPunct="1">
              <a:lnSpc>
                <a:spcPct val="90000"/>
              </a:lnSpc>
              <a:spcBef>
                <a:spcPct val="0"/>
              </a:spcBef>
              <a:buNone/>
              <a:defRPr lang="en-US" sz="3600" b="0" kern="1200" cap="none" spc="0" baseline="0">
                <a:ln w="3175">
                  <a:noFill/>
                </a:ln>
                <a:solidFill>
                  <a:srgbClr val="FF6A00"/>
                </a:solidFill>
                <a:effectLst/>
                <a:latin typeface="Segoe UI Light" pitchFamily="34" charset="0"/>
                <a:ea typeface="+mn-ea"/>
                <a:cs typeface="Arial" charset="0"/>
              </a:defRPr>
            </a:lvl1pPr>
          </a:lstStyle>
          <a:p>
            <a:r>
              <a:rPr sz="2400" dirty="0">
                <a:solidFill>
                  <a:srgbClr val="505050"/>
                </a:solidFill>
                <a:latin typeface="+mj-lt"/>
              </a:rPr>
              <a:t>for Microsoft Partners</a:t>
            </a:r>
          </a:p>
        </p:txBody>
      </p:sp>
      <p:pic>
        <p:nvPicPr>
          <p:cNvPr id="3" name="Picture 2"/>
          <p:cNvPicPr>
            <a:picLocks noChangeAspect="1"/>
          </p:cNvPicPr>
          <p:nvPr/>
        </p:nvPicPr>
        <p:blipFill>
          <a:blip r:embed="rId3"/>
          <a:stretch>
            <a:fillRect/>
          </a:stretch>
        </p:blipFill>
        <p:spPr>
          <a:xfrm>
            <a:off x="463418" y="713958"/>
            <a:ext cx="9437652" cy="5504152"/>
          </a:xfrm>
          <a:prstGeom prst="rect">
            <a:avLst/>
          </a:prstGeom>
        </p:spPr>
      </p:pic>
    </p:spTree>
    <p:extLst>
      <p:ext uri="{BB962C8B-B14F-4D97-AF65-F5344CB8AC3E}">
        <p14:creationId xmlns:p14="http://schemas.microsoft.com/office/powerpoint/2010/main" val="26757005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 Admin Tasks</a:t>
            </a:r>
          </a:p>
        </p:txBody>
      </p:sp>
      <p:sp>
        <p:nvSpPr>
          <p:cNvPr id="5" name="Title 3"/>
          <p:cNvSpPr txBox="1">
            <a:spLocks/>
          </p:cNvSpPr>
          <p:nvPr/>
        </p:nvSpPr>
        <p:spPr>
          <a:xfrm>
            <a:off x="971744" y="6287686"/>
            <a:ext cx="4073218" cy="332399"/>
          </a:xfrm>
          <a:prstGeom prst="rect">
            <a:avLst/>
          </a:prstGeom>
        </p:spPr>
        <p:txBody>
          <a:bodyPr vert="horz" wrap="square" lIns="0" tIns="0" rIns="0" bIns="0" rtlCol="0" anchor="t">
            <a:spAutoFit/>
            <a:scene3d>
              <a:camera prst="orthographicFront"/>
              <a:lightRig rig="threePt" dir="t"/>
            </a:scene3d>
            <a:sp3d>
              <a:bevelT w="0" h="0"/>
              <a:bevelB w="0" h="0"/>
            </a:sp3d>
          </a:bodyPr>
          <a:lstStyle>
            <a:lvl1pPr algn="l" defTabSz="914363" rtl="0" eaLnBrk="1" latinLnBrk="0" hangingPunct="1">
              <a:lnSpc>
                <a:spcPct val="90000"/>
              </a:lnSpc>
              <a:spcBef>
                <a:spcPct val="0"/>
              </a:spcBef>
              <a:buNone/>
              <a:defRPr lang="en-US" sz="3600" b="0" kern="1200" cap="none" spc="0" baseline="0">
                <a:ln w="3175">
                  <a:noFill/>
                </a:ln>
                <a:solidFill>
                  <a:srgbClr val="FF6A00"/>
                </a:solidFill>
                <a:effectLst/>
                <a:latin typeface="Segoe UI Light" pitchFamily="34" charset="0"/>
                <a:ea typeface="+mn-ea"/>
                <a:cs typeface="Arial" charset="0"/>
              </a:defRPr>
            </a:lvl1pPr>
          </a:lstStyle>
          <a:p>
            <a:r>
              <a:rPr sz="2400" dirty="0">
                <a:solidFill>
                  <a:srgbClr val="505050"/>
                </a:solidFill>
                <a:latin typeface="+mj-lt"/>
              </a:rPr>
              <a:t>for Microsoft Partners</a:t>
            </a:r>
          </a:p>
        </p:txBody>
      </p:sp>
      <p:pic>
        <p:nvPicPr>
          <p:cNvPr id="6" name="Picture 5"/>
          <p:cNvPicPr>
            <a:picLocks noChangeAspect="1"/>
          </p:cNvPicPr>
          <p:nvPr/>
        </p:nvPicPr>
        <p:blipFill>
          <a:blip r:embed="rId3"/>
          <a:stretch>
            <a:fillRect/>
          </a:stretch>
        </p:blipFill>
        <p:spPr>
          <a:xfrm>
            <a:off x="484094" y="889053"/>
            <a:ext cx="11132340" cy="5014205"/>
          </a:xfrm>
          <a:prstGeom prst="rect">
            <a:avLst/>
          </a:prstGeom>
        </p:spPr>
      </p:pic>
    </p:spTree>
    <p:extLst>
      <p:ext uri="{BB962C8B-B14F-4D97-AF65-F5344CB8AC3E}">
        <p14:creationId xmlns:p14="http://schemas.microsoft.com/office/powerpoint/2010/main" val="12483315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Resources</a:t>
            </a:r>
            <a:endParaRPr lang="en-US" dirty="0"/>
          </a:p>
        </p:txBody>
      </p:sp>
      <p:sp>
        <p:nvSpPr>
          <p:cNvPr id="4" name="Content Placeholder 2"/>
          <p:cNvSpPr txBox="1">
            <a:spLocks/>
          </p:cNvSpPr>
          <p:nvPr/>
        </p:nvSpPr>
        <p:spPr>
          <a:xfrm>
            <a:off x="376677" y="954159"/>
            <a:ext cx="9903648" cy="5358506"/>
          </a:xfrm>
          <a:prstGeom prst="rect">
            <a:avLst/>
          </a:prstGeom>
        </p:spPr>
        <p:txBody>
          <a:bodyPr>
            <a:normAutofit lnSpcReduction="10000"/>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solidFill>
                  <a:srgbClr val="505050"/>
                </a:solidFill>
              </a:rPr>
              <a:t>Office 365</a:t>
            </a:r>
          </a:p>
          <a:p>
            <a:pPr lvl="1"/>
            <a:r>
              <a:rPr lang="en-US" sz="2000" dirty="0">
                <a:solidFill>
                  <a:srgbClr val="505050"/>
                </a:solidFill>
                <a:latin typeface="+mj-lt"/>
                <a:hlinkClick r:id="rId3"/>
              </a:rPr>
              <a:t>http://office.microsoft.com/en-us/</a:t>
            </a:r>
            <a:endParaRPr lang="en-US" sz="2000" dirty="0">
              <a:solidFill>
                <a:srgbClr val="505050"/>
              </a:solidFill>
              <a:latin typeface="+mj-lt"/>
            </a:endParaRPr>
          </a:p>
          <a:p>
            <a:r>
              <a:rPr lang="en-US" sz="3200" dirty="0">
                <a:solidFill>
                  <a:srgbClr val="505050"/>
                </a:solidFill>
              </a:rPr>
              <a:t>Office 365 Enterprise Service Descriptions</a:t>
            </a:r>
          </a:p>
          <a:p>
            <a:pPr lvl="1"/>
            <a:r>
              <a:rPr lang="en-US" sz="2000" dirty="0">
                <a:solidFill>
                  <a:srgbClr val="505050"/>
                </a:solidFill>
                <a:latin typeface="+mj-lt"/>
                <a:hlinkClick r:id="rId4"/>
              </a:rPr>
              <a:t>http://technet.microsoft.com/en-us/library/jj819284.aspx</a:t>
            </a:r>
            <a:endParaRPr lang="en-US" sz="2000" dirty="0">
              <a:solidFill>
                <a:srgbClr val="505050"/>
              </a:solidFill>
              <a:latin typeface="+mj-lt"/>
            </a:endParaRPr>
          </a:p>
          <a:p>
            <a:r>
              <a:rPr lang="en-US" sz="3200" dirty="0">
                <a:solidFill>
                  <a:srgbClr val="505050"/>
                </a:solidFill>
              </a:rPr>
              <a:t>Office 365 Data Sheets</a:t>
            </a:r>
          </a:p>
          <a:p>
            <a:pPr lvl="1"/>
            <a:r>
              <a:rPr lang="it-IT" sz="2000" dirty="0">
                <a:solidFill>
                  <a:srgbClr val="505050"/>
                </a:solidFill>
                <a:latin typeface="+mj-lt"/>
                <a:hlinkClick r:id="rId5"/>
              </a:rPr>
              <a:t>http://office.microsoft.com/en-us/compare-office-365-for-business-plans-FX102918419.aspx?WT%2Emc%5Fid=PS%5Fbing%5FO365Comm%5Fwhat%20is%20office%20365%5FText&amp;WT%2Eintid1=ODC%5FENUS%5FFX102918418%5FXT104063440</a:t>
            </a:r>
            <a:endParaRPr lang="it-IT" sz="2000" dirty="0">
              <a:solidFill>
                <a:srgbClr val="505050"/>
              </a:solidFill>
              <a:latin typeface="+mj-lt"/>
            </a:endParaRPr>
          </a:p>
          <a:p>
            <a:r>
              <a:rPr lang="it-IT" sz="3200" dirty="0">
                <a:solidFill>
                  <a:srgbClr val="505050"/>
                </a:solidFill>
              </a:rPr>
              <a:t>Partner Delegate Administration</a:t>
            </a:r>
          </a:p>
          <a:p>
            <a:pPr lvl="1"/>
            <a:r>
              <a:rPr lang="en-US" sz="2000" dirty="0">
                <a:solidFill>
                  <a:srgbClr val="505050"/>
                </a:solidFill>
                <a:latin typeface="+mj-lt"/>
                <a:hlinkClick r:id="rId6"/>
              </a:rPr>
              <a:t>http://onlinehelp.microsoft.com/en-us/office365-partner01/gg243437.aspx</a:t>
            </a:r>
            <a:r>
              <a:rPr lang="en-US" sz="2000" dirty="0">
                <a:solidFill>
                  <a:srgbClr val="505050"/>
                </a:solidFill>
                <a:latin typeface="+mj-lt"/>
              </a:rPr>
              <a:t> </a:t>
            </a:r>
            <a:endParaRPr lang="en-US" sz="2000" dirty="0" smtClean="0">
              <a:solidFill>
                <a:srgbClr val="505050"/>
              </a:solidFill>
              <a:latin typeface="+mj-lt"/>
            </a:endParaRPr>
          </a:p>
          <a:p>
            <a:r>
              <a:rPr lang="en-US" sz="3200" dirty="0" smtClean="0">
                <a:solidFill>
                  <a:srgbClr val="505050"/>
                </a:solidFill>
              </a:rPr>
              <a:t>Community</a:t>
            </a:r>
          </a:p>
          <a:p>
            <a:pPr lvl="1"/>
            <a:r>
              <a:rPr lang="en-US" sz="2000" dirty="0" err="1" smtClean="0">
                <a:solidFill>
                  <a:srgbClr val="505050"/>
                </a:solidFill>
                <a:latin typeface="+mj-lt"/>
              </a:rPr>
              <a:t>Technet</a:t>
            </a:r>
            <a:endParaRPr lang="en-US" sz="2000" dirty="0" smtClean="0">
              <a:solidFill>
                <a:srgbClr val="505050"/>
              </a:solidFill>
              <a:latin typeface="+mj-lt"/>
            </a:endParaRPr>
          </a:p>
          <a:p>
            <a:pPr lvl="1"/>
            <a:r>
              <a:rPr lang="en-US" sz="2000" dirty="0" smtClean="0">
                <a:solidFill>
                  <a:srgbClr val="505050"/>
                </a:solidFill>
                <a:latin typeface="+mj-lt"/>
              </a:rPr>
              <a:t>Social Media (Twitter, Blogging)</a:t>
            </a:r>
          </a:p>
          <a:p>
            <a:pPr lvl="1"/>
            <a:r>
              <a:rPr lang="en-US" sz="2000" dirty="0" smtClean="0">
                <a:solidFill>
                  <a:srgbClr val="505050"/>
                </a:solidFill>
                <a:latin typeface="+mj-lt"/>
              </a:rPr>
              <a:t>EMUG – </a:t>
            </a:r>
            <a:r>
              <a:rPr lang="en-US" sz="2000" dirty="0" smtClean="0">
                <a:solidFill>
                  <a:srgbClr val="505050"/>
                </a:solidFill>
                <a:latin typeface="+mj-lt"/>
                <a:hlinkClick r:id="rId7"/>
              </a:rPr>
              <a:t>www.emug.ca</a:t>
            </a:r>
            <a:r>
              <a:rPr lang="en-US" sz="2000" dirty="0" smtClean="0">
                <a:solidFill>
                  <a:srgbClr val="505050"/>
                </a:solidFill>
                <a:latin typeface="+mj-lt"/>
              </a:rPr>
              <a:t> </a:t>
            </a:r>
            <a:endParaRPr lang="en-US" sz="2000" dirty="0">
              <a:solidFill>
                <a:srgbClr val="505050"/>
              </a:solidFill>
              <a:latin typeface="+mj-lt"/>
            </a:endParaRPr>
          </a:p>
        </p:txBody>
      </p:sp>
    </p:spTree>
    <p:extLst>
      <p:ext uri="{BB962C8B-B14F-4D97-AF65-F5344CB8AC3E}">
        <p14:creationId xmlns:p14="http://schemas.microsoft.com/office/powerpoint/2010/main" val="1689441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363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Join the MVA Community!</a:t>
            </a:r>
            <a:endParaRPr lang="en-US" dirty="0"/>
          </a:p>
        </p:txBody>
      </p:sp>
      <p:sp>
        <p:nvSpPr>
          <p:cNvPr id="2" name="Content Placeholder 1"/>
          <p:cNvSpPr>
            <a:spLocks noGrp="1"/>
          </p:cNvSpPr>
          <p:nvPr>
            <p:ph sz="quarter" idx="10"/>
          </p:nvPr>
        </p:nvSpPr>
        <p:spPr>
          <a:xfrm>
            <a:off x="612776" y="1449388"/>
            <a:ext cx="10972800" cy="3545586"/>
          </a:xfrm>
        </p:spPr>
        <p:txBody>
          <a:bodyPr/>
          <a:lstStyle/>
          <a:p>
            <a:r>
              <a:rPr lang="en-US" b="1" dirty="0" smtClean="0">
                <a:solidFill>
                  <a:srgbClr val="505050"/>
                </a:solidFill>
              </a:rPr>
              <a:t>Microsoft Virtual Academy</a:t>
            </a:r>
          </a:p>
          <a:p>
            <a:pPr lvl="1"/>
            <a:r>
              <a:rPr lang="en-US" sz="2400" dirty="0" smtClean="0">
                <a:solidFill>
                  <a:srgbClr val="505050"/>
                </a:solidFill>
              </a:rPr>
              <a:t>Free online learning tailored for IT Pros and Developers </a:t>
            </a:r>
          </a:p>
          <a:p>
            <a:pPr lvl="1"/>
            <a:r>
              <a:rPr lang="en-US" sz="2400" dirty="0">
                <a:solidFill>
                  <a:srgbClr val="505050"/>
                </a:solidFill>
              </a:rPr>
              <a:t>Over 2</a:t>
            </a:r>
            <a:r>
              <a:rPr lang="en-US" sz="2400" dirty="0" smtClean="0">
                <a:solidFill>
                  <a:srgbClr val="505050"/>
                </a:solidFill>
              </a:rPr>
              <a:t>M registered users</a:t>
            </a:r>
          </a:p>
          <a:p>
            <a:pPr lvl="1"/>
            <a:r>
              <a:rPr lang="en-US" sz="2400" dirty="0" smtClean="0">
                <a:solidFill>
                  <a:srgbClr val="505050"/>
                </a:solidFill>
              </a:rPr>
              <a:t>Up-to-date, relevant training on variety of Microsoft products</a:t>
            </a:r>
          </a:p>
          <a:p>
            <a:pPr marL="0" indent="0">
              <a:buNone/>
            </a:pPr>
            <a:endParaRPr lang="en-US" sz="2800" dirty="0" smtClean="0">
              <a:solidFill>
                <a:srgbClr val="505050"/>
              </a:solidFill>
            </a:endParaRPr>
          </a:p>
        </p:txBody>
      </p:sp>
      <p:pic>
        <p:nvPicPr>
          <p:cNvPr id="5" name="Picture 4"/>
          <p:cNvPicPr>
            <a:picLocks noChangeAspect="1"/>
          </p:cNvPicPr>
          <p:nvPr/>
        </p:nvPicPr>
        <p:blipFill>
          <a:blip r:embed="rId3"/>
          <a:stretch>
            <a:fillRect/>
          </a:stretch>
        </p:blipFill>
        <p:spPr>
          <a:xfrm>
            <a:off x="101025" y="77551"/>
            <a:ext cx="937740" cy="990201"/>
          </a:xfrm>
          <a:prstGeom prst="rect">
            <a:avLst/>
          </a:prstGeom>
        </p:spPr>
      </p:pic>
    </p:spTree>
    <p:extLst>
      <p:ext uri="{BB962C8B-B14F-4D97-AF65-F5344CB8AC3E}">
        <p14:creationId xmlns:p14="http://schemas.microsoft.com/office/powerpoint/2010/main" val="35710120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Content Placeholder 7"/>
          <p:cNvGraphicFramePr>
            <a:graphicFrameLocks noGrp="1"/>
          </p:cNvGraphicFramePr>
          <p:nvPr>
            <p:ph sz="quarter" idx="13"/>
            <p:extLst>
              <p:ext uri="{D42A27DB-BD31-4B8C-83A1-F6EECF244321}">
                <p14:modId xmlns:p14="http://schemas.microsoft.com/office/powerpoint/2010/main" val="3316229673"/>
              </p:ext>
            </p:extLst>
          </p:nvPr>
        </p:nvGraphicFramePr>
        <p:xfrm>
          <a:off x="520701" y="1557974"/>
          <a:ext cx="11107909" cy="4305797"/>
        </p:xfrm>
        <a:graphic>
          <a:graphicData uri="http://schemas.openxmlformats.org/drawingml/2006/table">
            <a:tbl>
              <a:tblPr firstRow="1" bandRow="1">
                <a:tableStyleId>{5C22544A-7EE6-4342-B048-85BDC9FD1C3A}</a:tableStyleId>
              </a:tblPr>
              <a:tblGrid>
                <a:gridCol w="5701814">
                  <a:extLst>
                    <a:ext uri="{9D8B030D-6E8A-4147-A177-3AD203B41FA5}">
                      <a16:colId xmlns:a16="http://schemas.microsoft.com/office/drawing/2014/main" val="20000"/>
                    </a:ext>
                  </a:extLst>
                </a:gridCol>
                <a:gridCol w="5406095">
                  <a:extLst>
                    <a:ext uri="{9D8B030D-6E8A-4147-A177-3AD203B41FA5}">
                      <a16:colId xmlns:a16="http://schemas.microsoft.com/office/drawing/2014/main" val="20001"/>
                    </a:ext>
                  </a:extLst>
                </a:gridCol>
              </a:tblGrid>
              <a:tr h="657921">
                <a:tc>
                  <a:txBody>
                    <a:bodyPr/>
                    <a:lstStyle/>
                    <a:p>
                      <a:pPr algn="ctr"/>
                      <a:r>
                        <a:rPr lang="en-US" sz="2000" dirty="0" smtClean="0"/>
                        <a:t>Administering Office</a:t>
                      </a:r>
                      <a:r>
                        <a:rPr lang="en-US" sz="2000" baseline="0" dirty="0" smtClean="0"/>
                        <a:t> 365</a:t>
                      </a:r>
                      <a:endParaRPr lang="en-US" sz="2000" dirty="0"/>
                    </a:p>
                  </a:txBody>
                  <a:tcPr marL="62772" marR="62772" marT="29101" marB="29101" anchor="ctr"/>
                </a:tc>
                <a:tc>
                  <a:txBody>
                    <a:bodyPr/>
                    <a:lstStyle/>
                    <a:p>
                      <a:pPr algn="ctr"/>
                      <a:r>
                        <a:rPr lang="en-US" sz="2000" dirty="0" smtClean="0"/>
                        <a:t>Administering</a:t>
                      </a:r>
                      <a:r>
                        <a:rPr lang="en-US" sz="2000" baseline="0" dirty="0" smtClean="0"/>
                        <a:t> </a:t>
                      </a:r>
                      <a:r>
                        <a:rPr lang="en-US" sz="2000" dirty="0" smtClean="0"/>
                        <a:t>Office 365</a:t>
                      </a:r>
                      <a:endParaRPr lang="en-US" sz="2000" dirty="0"/>
                    </a:p>
                  </a:txBody>
                  <a:tcPr marL="62772" marR="62772" marT="29101" marB="29101" anchor="ctr"/>
                </a:tc>
                <a:extLst>
                  <a:ext uri="{0D108BD9-81ED-4DB2-BD59-A6C34878D82A}">
                    <a16:rowId xmlns:a16="http://schemas.microsoft.com/office/drawing/2014/main" val="10000"/>
                  </a:ext>
                </a:extLst>
              </a:tr>
              <a:tr h="597991">
                <a:tc>
                  <a:txBody>
                    <a:bodyPr/>
                    <a:lstStyle/>
                    <a:p>
                      <a:r>
                        <a:rPr lang="en-US" sz="2000" dirty="0" smtClean="0">
                          <a:solidFill>
                            <a:srgbClr val="505050"/>
                          </a:solidFill>
                          <a:latin typeface="+mj-lt"/>
                        </a:rPr>
                        <a:t>Office 365 Overview &amp; Infrastructure</a:t>
                      </a:r>
                      <a:endParaRPr lang="en-US" sz="2000" dirty="0">
                        <a:solidFill>
                          <a:srgbClr val="505050"/>
                        </a:solidFill>
                        <a:latin typeface="+mj-lt"/>
                      </a:endParaRPr>
                    </a:p>
                  </a:txBody>
                  <a:tcPr marL="62772" marR="62772" marT="29101" marB="29101" anchor="ctr">
                    <a:solidFill>
                      <a:srgbClr val="FFC000"/>
                    </a:solidFill>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000" kern="1200" dirty="0" smtClean="0">
                          <a:solidFill>
                            <a:srgbClr val="505050"/>
                          </a:solidFill>
                          <a:latin typeface="+mn-lt"/>
                          <a:ea typeface="+mn-ea"/>
                          <a:cs typeface="+mn-cs"/>
                        </a:rPr>
                        <a:t>Exchange Online Deployment &amp; Migration</a:t>
                      </a:r>
                    </a:p>
                  </a:txBody>
                  <a:tcPr marL="62772" marR="62772" marT="29101" marB="29101" anchor="ctr"/>
                </a:tc>
                <a:extLst>
                  <a:ext uri="{0D108BD9-81ED-4DB2-BD59-A6C34878D82A}">
                    <a16:rowId xmlns:a16="http://schemas.microsoft.com/office/drawing/2014/main" val="10001"/>
                  </a:ext>
                </a:extLst>
              </a:tr>
              <a:tr h="597991">
                <a:tc>
                  <a:txBody>
                    <a:bodyPr/>
                    <a:lstStyle/>
                    <a:p>
                      <a:r>
                        <a:rPr lang="en-US" sz="2000" dirty="0" smtClean="0">
                          <a:solidFill>
                            <a:srgbClr val="505050"/>
                          </a:solidFill>
                          <a:latin typeface="+mj-lt"/>
                        </a:rPr>
                        <a:t>Office 365 User Management</a:t>
                      </a:r>
                      <a:endParaRPr lang="en-US" sz="2000" dirty="0">
                        <a:solidFill>
                          <a:srgbClr val="505050"/>
                        </a:solidFill>
                        <a:latin typeface="+mj-lt"/>
                      </a:endParaRPr>
                    </a:p>
                  </a:txBody>
                  <a:tcPr marL="62772" marR="62772" marT="29101" marB="29101" anchor="ct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000" kern="1200" dirty="0" smtClean="0">
                          <a:solidFill>
                            <a:srgbClr val="505050"/>
                          </a:solidFill>
                          <a:latin typeface="+mn-lt"/>
                          <a:ea typeface="+mn-ea"/>
                          <a:cs typeface="+mn-cs"/>
                        </a:rPr>
                        <a:t>Exchange Security</a:t>
                      </a:r>
                      <a:r>
                        <a:rPr lang="en-US" sz="2000" kern="1200" baseline="0" smtClean="0">
                          <a:solidFill>
                            <a:srgbClr val="505050"/>
                          </a:solidFill>
                          <a:latin typeface="+mn-lt"/>
                          <a:ea typeface="+mn-ea"/>
                          <a:cs typeface="+mn-cs"/>
                        </a:rPr>
                        <a:t>, Archiving, </a:t>
                      </a:r>
                      <a:r>
                        <a:rPr lang="en-US" sz="2000" kern="1200" baseline="0" dirty="0" smtClean="0">
                          <a:solidFill>
                            <a:srgbClr val="505050"/>
                          </a:solidFill>
                          <a:latin typeface="+mn-lt"/>
                          <a:ea typeface="+mn-ea"/>
                          <a:cs typeface="+mn-cs"/>
                        </a:rPr>
                        <a:t>&amp; Compliance</a:t>
                      </a:r>
                      <a:endParaRPr lang="en-US" sz="2000" kern="1200" dirty="0" smtClean="0">
                        <a:solidFill>
                          <a:srgbClr val="505050"/>
                        </a:solidFill>
                        <a:latin typeface="+mn-lt"/>
                        <a:ea typeface="+mn-ea"/>
                        <a:cs typeface="+mn-cs"/>
                      </a:endParaRPr>
                    </a:p>
                  </a:txBody>
                  <a:tcPr marL="62772" marR="62772" marT="29101" marB="29101" anchor="ctr"/>
                </a:tc>
                <a:extLst>
                  <a:ext uri="{0D108BD9-81ED-4DB2-BD59-A6C34878D82A}">
                    <a16:rowId xmlns:a16="http://schemas.microsoft.com/office/drawing/2014/main" val="10002"/>
                  </a:ext>
                </a:extLst>
              </a:tr>
              <a:tr h="657921">
                <a:tc>
                  <a:txBody>
                    <a:bodyPr/>
                    <a:lstStyle/>
                    <a:p>
                      <a:r>
                        <a:rPr lang="en-US" sz="2000" baseline="0" dirty="0" smtClean="0">
                          <a:solidFill>
                            <a:srgbClr val="505050"/>
                          </a:solidFill>
                          <a:latin typeface="+mj-lt"/>
                        </a:rPr>
                        <a:t>Office 365 DirSync, Single Sign-On, &amp; Same Sign-On</a:t>
                      </a:r>
                      <a:endParaRPr lang="en-US" sz="2000" dirty="0">
                        <a:solidFill>
                          <a:srgbClr val="505050"/>
                        </a:solidFill>
                        <a:latin typeface="+mj-lt"/>
                      </a:endParaRPr>
                    </a:p>
                  </a:txBody>
                  <a:tcPr marL="62772" marR="62772" marT="29101" marB="29101" anchor="ct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000" dirty="0" smtClean="0">
                          <a:solidFill>
                            <a:srgbClr val="505050"/>
                          </a:solidFill>
                          <a:latin typeface="+mj-lt"/>
                        </a:rPr>
                        <a:t>Administering</a:t>
                      </a:r>
                      <a:r>
                        <a:rPr lang="en-US" sz="2000" baseline="0" dirty="0" smtClean="0">
                          <a:solidFill>
                            <a:srgbClr val="505050"/>
                          </a:solidFill>
                          <a:latin typeface="+mj-lt"/>
                        </a:rPr>
                        <a:t> </a:t>
                      </a:r>
                      <a:r>
                        <a:rPr lang="en-US" sz="2000" dirty="0" smtClean="0">
                          <a:solidFill>
                            <a:srgbClr val="505050"/>
                          </a:solidFill>
                          <a:latin typeface="+mj-lt"/>
                        </a:rPr>
                        <a:t>OneDrive for Business</a:t>
                      </a:r>
                    </a:p>
                  </a:txBody>
                  <a:tcPr marL="62772" marR="62772" marT="29101" marB="29101" anchor="ctr"/>
                </a:tc>
                <a:extLst>
                  <a:ext uri="{0D108BD9-81ED-4DB2-BD59-A6C34878D82A}">
                    <a16:rowId xmlns:a16="http://schemas.microsoft.com/office/drawing/2014/main" val="10003"/>
                  </a:ext>
                </a:extLst>
              </a:tr>
              <a:tr h="597991">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000" kern="1200" dirty="0" smtClean="0">
                          <a:solidFill>
                            <a:srgbClr val="505050"/>
                          </a:solidFill>
                          <a:latin typeface="+mn-lt"/>
                          <a:ea typeface="+mn-ea"/>
                          <a:cs typeface="+mn-cs"/>
                        </a:rPr>
                        <a:t>Administering Lync</a:t>
                      </a:r>
                      <a:r>
                        <a:rPr lang="en-US" sz="2000" kern="1200" baseline="0" dirty="0" smtClean="0">
                          <a:solidFill>
                            <a:srgbClr val="505050"/>
                          </a:solidFill>
                          <a:latin typeface="+mn-lt"/>
                          <a:ea typeface="+mn-ea"/>
                          <a:cs typeface="+mn-cs"/>
                        </a:rPr>
                        <a:t> Online for SMB</a:t>
                      </a:r>
                      <a:endParaRPr lang="en-US" sz="2000" kern="1200" dirty="0" smtClean="0">
                        <a:solidFill>
                          <a:srgbClr val="505050"/>
                        </a:solidFill>
                        <a:latin typeface="+mn-lt"/>
                        <a:ea typeface="+mn-ea"/>
                        <a:cs typeface="+mn-cs"/>
                      </a:endParaRPr>
                    </a:p>
                  </a:txBody>
                  <a:tcPr marL="62772" marR="62772" marT="29101" marB="29101" anchor="ct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000" dirty="0" smtClean="0">
                          <a:solidFill>
                            <a:srgbClr val="505050"/>
                          </a:solidFill>
                          <a:latin typeface="+mj-lt"/>
                        </a:rPr>
                        <a:t>Administering</a:t>
                      </a:r>
                      <a:r>
                        <a:rPr lang="en-US" sz="2000" baseline="0" dirty="0" smtClean="0">
                          <a:solidFill>
                            <a:srgbClr val="505050"/>
                          </a:solidFill>
                          <a:latin typeface="+mj-lt"/>
                        </a:rPr>
                        <a:t> </a:t>
                      </a:r>
                      <a:r>
                        <a:rPr lang="en-US" sz="2000" dirty="0" smtClean="0">
                          <a:solidFill>
                            <a:srgbClr val="505050"/>
                          </a:solidFill>
                          <a:latin typeface="+mj-lt"/>
                        </a:rPr>
                        <a:t>Yammer</a:t>
                      </a:r>
                      <a:r>
                        <a:rPr lang="en-US" sz="2000" baseline="0" dirty="0" smtClean="0">
                          <a:solidFill>
                            <a:srgbClr val="505050"/>
                          </a:solidFill>
                          <a:latin typeface="+mj-lt"/>
                        </a:rPr>
                        <a:t> for SMB</a:t>
                      </a:r>
                      <a:endParaRPr lang="en-US" sz="2000" dirty="0" smtClean="0">
                        <a:solidFill>
                          <a:srgbClr val="505050"/>
                        </a:solidFill>
                        <a:latin typeface="+mj-lt"/>
                      </a:endParaRPr>
                    </a:p>
                  </a:txBody>
                  <a:tcPr marL="62772" marR="62772" marT="29101" marB="29101" anchor="ctr"/>
                </a:tc>
                <a:extLst>
                  <a:ext uri="{0D108BD9-81ED-4DB2-BD59-A6C34878D82A}">
                    <a16:rowId xmlns:a16="http://schemas.microsoft.com/office/drawing/2014/main" val="10004"/>
                  </a:ext>
                </a:extLst>
              </a:tr>
              <a:tr h="597991">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000" kern="1200" dirty="0" smtClean="0">
                          <a:solidFill>
                            <a:srgbClr val="505050"/>
                          </a:solidFill>
                          <a:latin typeface="+mn-lt"/>
                          <a:ea typeface="+mn-ea"/>
                          <a:cs typeface="+mn-cs"/>
                        </a:rPr>
                        <a:t>Administering SharePoint Online for SMB</a:t>
                      </a:r>
                    </a:p>
                  </a:txBody>
                  <a:tcPr marL="62772" marR="62772" marT="29101" marB="29101" anchor="ct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000" dirty="0" smtClean="0">
                          <a:solidFill>
                            <a:srgbClr val="505050"/>
                          </a:solidFill>
                          <a:latin typeface="+mj-lt"/>
                        </a:rPr>
                        <a:t>Troubleshooting and Support for SMB</a:t>
                      </a:r>
                    </a:p>
                  </a:txBody>
                  <a:tcPr marL="62772" marR="62772" marT="29101" marB="29101" anchor="ctr"/>
                </a:tc>
                <a:extLst>
                  <a:ext uri="{0D108BD9-81ED-4DB2-BD59-A6C34878D82A}">
                    <a16:rowId xmlns:a16="http://schemas.microsoft.com/office/drawing/2014/main" val="10005"/>
                  </a:ext>
                </a:extLst>
              </a:tr>
              <a:tr h="597991">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000" kern="1200" dirty="0" smtClean="0">
                          <a:solidFill>
                            <a:srgbClr val="505050"/>
                          </a:solidFill>
                          <a:latin typeface="+mn-lt"/>
                          <a:ea typeface="+mn-ea"/>
                          <a:cs typeface="+mn-cs"/>
                        </a:rPr>
                        <a:t>Administering Exchange</a:t>
                      </a:r>
                      <a:r>
                        <a:rPr lang="en-US" sz="2000" kern="1200" baseline="0" dirty="0" smtClean="0">
                          <a:solidFill>
                            <a:srgbClr val="505050"/>
                          </a:solidFill>
                          <a:latin typeface="+mn-lt"/>
                          <a:ea typeface="+mn-ea"/>
                          <a:cs typeface="+mn-cs"/>
                        </a:rPr>
                        <a:t> Online for SMB</a:t>
                      </a:r>
                      <a:endParaRPr lang="en-US" sz="2000" kern="1200" dirty="0" smtClean="0">
                        <a:solidFill>
                          <a:srgbClr val="505050"/>
                        </a:solidFill>
                        <a:latin typeface="+mn-lt"/>
                        <a:ea typeface="+mn-ea"/>
                        <a:cs typeface="+mn-cs"/>
                      </a:endParaRPr>
                    </a:p>
                  </a:txBody>
                  <a:tcPr marL="62772" marR="62772" marT="29101" marB="29101" anchor="ctr"/>
                </a:tc>
                <a:tc>
                  <a:txBody>
                    <a:bodyPr/>
                    <a:lstStyle/>
                    <a:p>
                      <a:endParaRPr lang="en-US" dirty="0"/>
                    </a:p>
                  </a:txBody>
                  <a:tcPr marL="62772" marR="62772" marT="29101" marB="29101" anchor="ctr"/>
                </a:tc>
                <a:extLst>
                  <a:ext uri="{0D108BD9-81ED-4DB2-BD59-A6C34878D82A}">
                    <a16:rowId xmlns:a16="http://schemas.microsoft.com/office/drawing/2014/main" val="10006"/>
                  </a:ext>
                </a:extLst>
              </a:tr>
            </a:tbl>
          </a:graphicData>
        </a:graphic>
      </p:graphicFrame>
      <p:sp>
        <p:nvSpPr>
          <p:cNvPr id="24" name="Title 9"/>
          <p:cNvSpPr txBox="1">
            <a:spLocks/>
          </p:cNvSpPr>
          <p:nvPr/>
        </p:nvSpPr>
        <p:spPr>
          <a:xfrm>
            <a:off x="520701" y="228601"/>
            <a:ext cx="11149013" cy="747897"/>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smtClean="0">
                <a:solidFill>
                  <a:schemeClr val="bg1"/>
                </a:solidFill>
              </a:rPr>
              <a:t>Agenda</a:t>
            </a:r>
            <a:endParaRPr lang="en-US" dirty="0">
              <a:solidFill>
                <a:schemeClr val="bg1"/>
              </a:solidFill>
            </a:endParaRPr>
          </a:p>
        </p:txBody>
      </p:sp>
      <p:sp>
        <p:nvSpPr>
          <p:cNvPr id="2" name="TextBox 1"/>
          <p:cNvSpPr txBox="1"/>
          <p:nvPr/>
        </p:nvSpPr>
        <p:spPr>
          <a:xfrm>
            <a:off x="6468533" y="6256867"/>
            <a:ext cx="4182534" cy="369332"/>
          </a:xfrm>
          <a:prstGeom prst="rect">
            <a:avLst/>
          </a:prstGeom>
          <a:noFill/>
        </p:spPr>
        <p:txBody>
          <a:bodyPr wrap="square" rtlCol="0">
            <a:spAutoFit/>
          </a:bodyPr>
          <a:lstStyle/>
          <a:p>
            <a:r>
              <a:rPr lang="en-US" dirty="0" smtClean="0"/>
              <a:t>SMB = Small and Medium Businesses</a:t>
            </a:r>
            <a:endParaRPr lang="en-US" dirty="0"/>
          </a:p>
        </p:txBody>
      </p:sp>
    </p:spTree>
    <p:extLst>
      <p:ext uri="{BB962C8B-B14F-4D97-AF65-F5344CB8AC3E}">
        <p14:creationId xmlns:p14="http://schemas.microsoft.com/office/powerpoint/2010/main" val="406483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50891" y="685045"/>
            <a:ext cx="8311308" cy="2031325"/>
          </a:xfrm>
          <a:prstGeom prst="rect">
            <a:avLst/>
          </a:prstGeom>
          <a:noFill/>
        </p:spPr>
        <p:txBody>
          <a:bodyPr wrap="square" rtlCol="0">
            <a:spAutoFit/>
          </a:bodyPr>
          <a:lstStyle/>
          <a:p>
            <a:pPr fontAlgn="base"/>
            <a:r>
              <a:rPr lang="en-US" b="1" dirty="0">
                <a:solidFill>
                  <a:srgbClr val="000000"/>
                </a:solidFill>
                <a:latin typeface="Segoe UI Light" panose="020B0502040204020203" pitchFamily="34" charset="0"/>
              </a:rPr>
              <a:t>Thomas Rayner, MVP</a:t>
            </a:r>
            <a:r>
              <a:rPr lang="en-US" dirty="0">
                <a:solidFill>
                  <a:srgbClr val="000000"/>
                </a:solidFill>
                <a:latin typeface="Segoe UI Light" panose="020B0502040204020203" pitchFamily="34" charset="0"/>
              </a:rPr>
              <a:t>​</a:t>
            </a:r>
          </a:p>
          <a:p>
            <a:pPr fontAlgn="base"/>
            <a:r>
              <a:rPr lang="en-US" dirty="0">
                <a:solidFill>
                  <a:srgbClr val="000000"/>
                </a:solidFill>
                <a:latin typeface="Segoe UI Light" panose="020B0502040204020203" pitchFamily="34" charset="0"/>
              </a:rPr>
              <a:t>Systems Admin, NAIT Instructor​</a:t>
            </a:r>
          </a:p>
          <a:p>
            <a:pPr fontAlgn="base"/>
            <a:r>
              <a:rPr lang="en-US" dirty="0" smtClean="0">
                <a:solidFill>
                  <a:srgbClr val="000000"/>
                </a:solidFill>
                <a:latin typeface="Segoe UI Light" panose="020B0502040204020203" pitchFamily="34" charset="0"/>
              </a:rPr>
              <a:t>President Edmonton </a:t>
            </a:r>
            <a:r>
              <a:rPr lang="en-US" dirty="0">
                <a:solidFill>
                  <a:srgbClr val="000000"/>
                </a:solidFill>
                <a:latin typeface="Segoe UI Light" panose="020B0502040204020203" pitchFamily="34" charset="0"/>
              </a:rPr>
              <a:t>Microsoft User Group – </a:t>
            </a:r>
            <a:r>
              <a:rPr lang="en-US" dirty="0">
                <a:solidFill>
                  <a:srgbClr val="558ED5"/>
                </a:solidFill>
                <a:latin typeface="Segoe UI Light" panose="020B0502040204020203" pitchFamily="34" charset="0"/>
              </a:rPr>
              <a:t>emug.ca</a:t>
            </a:r>
            <a:r>
              <a:rPr lang="en-US" dirty="0">
                <a:solidFill>
                  <a:srgbClr val="000000"/>
                </a:solidFill>
                <a:latin typeface="Segoe UI Light" panose="020B0502040204020203" pitchFamily="34" charset="0"/>
              </a:rPr>
              <a:t> – Sign up for our mailing list​</a:t>
            </a:r>
          </a:p>
          <a:p>
            <a:pPr fontAlgn="base"/>
            <a:r>
              <a:rPr lang="en-US" dirty="0">
                <a:solidFill>
                  <a:srgbClr val="000000"/>
                </a:solidFill>
                <a:latin typeface="Segoe UI Light" panose="020B0502040204020203" pitchFamily="34" charset="0"/>
              </a:rPr>
              <a:t>Blog: </a:t>
            </a:r>
            <a:r>
              <a:rPr lang="en-US" dirty="0" smtClean="0">
                <a:solidFill>
                  <a:srgbClr val="558ED5"/>
                </a:solidFill>
                <a:latin typeface="Segoe UI Light" panose="020B0502040204020203" pitchFamily="34" charset="0"/>
              </a:rPr>
              <a:t>workingsysadmin.com</a:t>
            </a:r>
            <a:r>
              <a:rPr lang="en-US" dirty="0" smtClean="0">
                <a:solidFill>
                  <a:srgbClr val="000000"/>
                </a:solidFill>
                <a:latin typeface="Segoe UI Light" panose="020B0502040204020203" pitchFamily="34" charset="0"/>
              </a:rPr>
              <a:t>​</a:t>
            </a:r>
            <a:endParaRPr lang="en-US" dirty="0">
              <a:solidFill>
                <a:srgbClr val="000000"/>
              </a:solidFill>
              <a:latin typeface="Segoe UI Light" panose="020B0502040204020203" pitchFamily="34" charset="0"/>
            </a:endParaRPr>
          </a:p>
          <a:p>
            <a:pPr fontAlgn="base"/>
            <a:r>
              <a:rPr lang="en-US" dirty="0">
                <a:solidFill>
                  <a:srgbClr val="000000"/>
                </a:solidFill>
                <a:latin typeface="Segoe UI Light" panose="020B0502040204020203" pitchFamily="34" charset="0"/>
              </a:rPr>
              <a:t>Twitter: </a:t>
            </a:r>
            <a:r>
              <a:rPr lang="en-US" dirty="0">
                <a:solidFill>
                  <a:srgbClr val="558ED5"/>
                </a:solidFill>
                <a:latin typeface="Segoe UI Light" panose="020B0502040204020203" pitchFamily="34" charset="0"/>
              </a:rPr>
              <a:t>@</a:t>
            </a:r>
            <a:r>
              <a:rPr lang="en-US" dirty="0" err="1">
                <a:solidFill>
                  <a:srgbClr val="558ED5"/>
                </a:solidFill>
                <a:latin typeface="Segoe UI Light" panose="020B0502040204020203" pitchFamily="34" charset="0"/>
              </a:rPr>
              <a:t>MrThomasRayner</a:t>
            </a:r>
            <a:r>
              <a:rPr lang="en-US" dirty="0">
                <a:solidFill>
                  <a:srgbClr val="558ED5"/>
                </a:solidFill>
                <a:latin typeface="Segoe UI Light" panose="020B0502040204020203" pitchFamily="34" charset="0"/>
              </a:rPr>
              <a:t>  </a:t>
            </a:r>
            <a:r>
              <a:rPr lang="en-US" dirty="0">
                <a:solidFill>
                  <a:srgbClr val="000000"/>
                </a:solidFill>
                <a:latin typeface="Segoe UI Light" panose="020B0502040204020203" pitchFamily="34" charset="0"/>
              </a:rPr>
              <a:t>LinkedIn: </a:t>
            </a:r>
            <a:r>
              <a:rPr lang="en-US" dirty="0">
                <a:solidFill>
                  <a:srgbClr val="558ED5"/>
                </a:solidFill>
                <a:latin typeface="Segoe UI Light" panose="020B0502040204020203" pitchFamily="34" charset="0"/>
              </a:rPr>
              <a:t>linkedin.com/in/</a:t>
            </a:r>
            <a:r>
              <a:rPr lang="en-US" dirty="0" err="1">
                <a:solidFill>
                  <a:srgbClr val="558ED5"/>
                </a:solidFill>
                <a:latin typeface="Segoe UI Light" panose="020B0502040204020203" pitchFamily="34" charset="0"/>
              </a:rPr>
              <a:t>thomasrayner</a:t>
            </a:r>
            <a:r>
              <a:rPr lang="en-US" dirty="0">
                <a:solidFill>
                  <a:srgbClr val="000000"/>
                </a:solidFill>
                <a:latin typeface="Segoe UI Light" panose="020B0502040204020203" pitchFamily="34" charset="0"/>
              </a:rPr>
              <a:t>​</a:t>
            </a:r>
          </a:p>
          <a:p>
            <a:pPr fontAlgn="base"/>
            <a:r>
              <a:rPr lang="en-US" b="1" dirty="0">
                <a:solidFill>
                  <a:srgbClr val="000000"/>
                </a:solidFill>
                <a:latin typeface="Segoe UI Light" panose="020B0502040204020203" pitchFamily="34" charset="0"/>
              </a:rPr>
              <a:t>       </a:t>
            </a:r>
            <a:r>
              <a:rPr lang="en-US" dirty="0">
                <a:solidFill>
                  <a:srgbClr val="000000"/>
                </a:solidFill>
                <a:latin typeface="Segoe UI Light" panose="020B0502040204020203" pitchFamily="34" charset="0"/>
              </a:rPr>
              <a:t>​</a:t>
            </a:r>
          </a:p>
          <a:p>
            <a:endParaRPr lang="en-US" dirty="0"/>
          </a:p>
        </p:txBody>
      </p:sp>
      <p:sp>
        <p:nvSpPr>
          <p:cNvPr id="3" name="AutoShape 2" descr="data:image/png;base64,%20iVBORw0KGgoAAAANSUhEUgAAAPsAAAD6CAYAAAEQKQGVAAAAAXNSR0IArs4c6QAAAARnQU1BAACxjwv8YQUAAAAJcEhZcwAADsMAAA7DAcdvqGQAAP+lSURBVHheTL0HvG3XVZ871u77tHtur7pNvVjVlmQVW3Lv3RCK6ZAAgZCQhFBCBEleeh4QeCbYSeBBgEBCCJiHA9gYGxfZVrEsyWpXV+X2evrue73vG+vq/d49OjrnrL3WnGOO8h9lllV810e+uYxmKxrlNPqDaTTatWg3GtHfGEStWUZt2ohJEdFqNGNtfTXqtVoUjSLqZUTRbsXi3OaYnWnFRn8S0/F6jMfTGA3HUW/WYzIuo6jXYzqdxFxnJngkGrVmPr+2tB6TBp+/89Dusqg1ot3kA1ul0fp4ELN0OC3qUa+3YwKBXmtyrSwn0ahPoyihKupRKyBy4jXa4NJztXZcNtjgsxr3Q+yUTkqeo7M216bNbpS1abQm09gYDaP4p2+8q2w06tGZXYjh7XfE3MMPR60cRL01y4OD6NY7NDKNcrZLm3Q2HkXZbOfIyst2R+ulExF2OKGz8TAmjGEKkQWEjMtxjAb9qNXh0KaZaKz2Y0SnIzoPBjTsD/lsMo4uHbRGg5jptqPFiNqjcTQmA7hSj8YUUZTcONzgM2iAxc2iYNQ8w8gawwHfY54Zwo9JNCG6lc+vR3M0ijnZDtFtxFHrr8VMq1O1U8JdhFL81Ld8qGwyms5MN7pb5mM6GNEIHy7M8xN5QtB8qxVFq8nQeJCOR4isgPCixkDGRUwnvRjRQTlFN3Zsjv7xUzEdTmJ9YyP643FMBnx30IX1da71Yn04ijGNqS/Fv37768tuqx5oQEBFtBh1B6UpkWkTtk8uuyxaS6vIDV3ttAJti1qrAaET2FekQk3as1Ef9BhPLeo33xH9z3wyit4GSlkijmlMIKwG1waNVpTDXgzgmHqzgXiK77z5GnSgiDZyikbEDMrYobOirGER7Zi7/ppYf/FEFBtLUXTmkfEkOq05yEXTZ2djtLLCvQgeNtfLRtRvvSmaX38CEW9wHRHCJZQBhabN5kyMEWWdwTH8KIpRFL/6vvvLufYMo0JTb745iscfjzaaW2f0jc4so6xVmj5FrlhFWStodIIsGjHYfzjKl16MctRHEVFUrpWIqxysYS10PJrEqBzFlOtQELXaOMpVlG/Yjwl60qfN2kId7R5Pog5bAvY00YGCDmpDFI9R10cb0eyt8Tkmg1Y3p1xHF4oJ9/FZ2VuPVnsuWh0IprMmBEtovY9lQHh9xHevx0+ep1OfbUK/4pqZolt//31vx0TRAcWwaRPmxEhrsE4TQib1xfkoURz/tQAoEWi6gcYX45jZezAm/X40mp1Y7w0gnGEvADjnLtBDGWtra7G+uhxDBrUhbNBPvz+IwbgPOMENxlz8wrtfVzYbs9GCtbMCB4Q065iXitbqRv3Q/qi9eJTPGRWNatMlspsWTUSDgLGAoga4TPqIAMC6/TUx++TXY7S+QgfjGGJhtQFsR2lH9IGqxBj7H6JLJVhQ/NRrby2hABRTthgCutCk40YhunWifu3VsXjmJP0MtFoQTSwAaBptOoRgGmqDlAX3F03A69prYvaZx2AAqIDoSvRpUnAvIDXFasZweMzzIlZfU/79D95fIjLY2IyN2a3R7iFjgQJz1DJrbcTT3YTcRpgT4DM3Q+coI4TONvEd3I9YAZYpytZE6SCE9oeQO/EaOAEKwCF+n5+N8sJyjNd6MaS9AaItfv+9d5eaBboTa7OL0YLiGjiPPuNQgGG1hg4VEQNmpIANujDdvBgLaFMdfZgi1ymiU+trmNwQZdQEx1OIxpOhh2jeTPTbPH9xNQZrq+gA+DBAMf/2m+8qi26LxlsxP4+d0litBSRDSJMey/kWTsTfMVPaadB5DTm0Z9qBgMDzpVTcCSMtxTdGOpTtIGEdDozpCGeSJjoC8HpnVjDDXowZ0AjuFb/1zjvLrjLEw9UhokBOiekqIg5l8qobYubUi4n/doSPxBJQNhRQ1pegG0NXCFFiEZPZ+VhbBpwUAUMvlbd3XJI9nEeUsB+TnKAHtRK2TbBxb9QPlEAk/hkILWl2iNaOgE1MBmeF5UEaHfEgAwTgaI3nAwyZAC4ShHzwIYiQjxo8V0eENTorRnBBd4yOTOBQibObYhLFxzHDersTjf37YnTiRPr8BthubFDguZooJ3xE8TA7dQWyaoy6tmtHdFfP0RDXIaTETI0fJF6XbNww1kwVAR2P0mQnMVhdSR0bwq3+GCX81TfeWraF4b3YO16shmKBZZgUdo+tt9VOlNCAI6+pCZhi+/LDMXv+ODZuZ+CCCiJ3UvPRBtgscXpKJVQqwoVNMTx7Cs9J9KXpaQXf+/rbSsA4Wrt2Z/SiydiJkNoy6qFBfQd6jzIJs3QCu1t79sTi+bMJsXWge4wofKY+ZTCMeoro6tqz3MMPCMvjdjfGSxdhBIqKfgwAr+KX73t12VHxCJlkv+5YhGsBTjWgtfWdPxb93/yVdEjpjBoEJHzJ8gK33SwasLpic0Gns9/1I9H7rf+IsvUSeKY6KYY1xnLGkyH6gmZBz4h7N3TpAyKeId8jFGUE5X09mJxAaSYoXh321kAxtCyhtdHnMyB0MlxHT4BUPSH31WxcF43OGJwKsyX+PsYb2DsKOlpLZRxx/xClH9O5IVzx8x9+f1kQI3WvuyEmTzwJwhHvwTo5Yjjc2LYY9aVlMLqLkiHXIIJGJ/7bJz4ZL55fjhXigS1btsQPvf/D0d0xF/Nbt8Xy+TMx6jNy7m8Q5IyJsM+vrUAYncoPwrgVOi8xpeIX77qSkKwVW7/1B2LjD38LDZ3AfmQJDuBHEvkaEsTfhWKBO9/zic9DWyNmZ+f4e0qnW2MCIf/8ziujyz3q4wiujDBl5a2pj+bmYn0dmQM+YzipH9CK6/du3/LAlEY3Nm2N2stHKw/H99iIws6hOQFHhQTk/+YnvhyL27bEt7ztHXHbDTei2PM4MjADmf/GI8/Gjd1OzM+QS6B82rumN0EsY6LmHs+XhGpjRcx1Taf4ubtuKOegudFhxChhR/jFFXd0zWj17BvfGZMvfMYUIOoEHj/1yS/FX/7O78Tc1i3RmF+MHhyo0fkG6PfMs0fi7/39H4uf/eBb6Rc/oD/QT+D7g1C+h91PN4gFiQfKEVwujS/7BJPKg6ilJPMZ9FajWCGIWFoBNPj7/LmYnAVwTp+Jn/iTz8f3f8eHUDXYCHeM8ZuILAML5LVjrhbn1okFn3s8as8/F8XTX4vG0aeidvSZKJ76ejSeejbqR49EG063Tj4fkxdeBtUvu+yBl4jjnkMhzuBwTqDlJ1GWkwQNF4iAj+I6l+j8DPHAV06fjx/57u+KbTt3YqJN2Iy2ixDIs792EYsYx2MPPRy7wYk1FG+dcHwJma/iMdf4uQbUryL/VbzgGu0vI6baazbOx+2M/J3f+QNxC0nFba0ybsJr3URQevXcbNy0fiGuXJiLQ4RabdBtposHXMefw0ZMmd/XYwiibeAN18+eJa/EjSNOFbZOVN0wIgLSG3fcTvbViS7xxQzOz+85cKK2bmSCXY4Io0do69DUyca1Xd0mIx8SfJJxxqf/4PeiBbsfh7UPP/ZQ/Isf/d44/vgj8ePf9x3x53/yv+Jjv/5b8Qwh/ABuThDrwOgXkBr6vbwaPQLVAQ5o6De4MTQ0/9b77zLQi+07d8EqcBsjGKCdor5IN2U0GHBi/PfdcDi2XHdLrCydiKXanth+cHsc2L43PvvXn4lHj0VcXbwcX3r4sXgR3TEGUKlLxDMwRwBfBrDdnyXtmh8O+xDwvYe3li1sXByfBWonwG8XMyzAAs2xdcXBGB05KpTHB3/in8eFs8/F/ltfS2qOXRMnLHS3xJHTp2LL7j0oYz9+9z/9emw58hiKCgZgvlOsamgqpnsHXcc6Ks0WLhgtFd/1PR/hChhPAmovLSlM9pADQmGHhLVmOIZp9lbWk0MGJ03SeP9t2rSIOS7EBq65GNIZrNfGWwBVhmaASAt33+R5gxg97QiOGh0X7758N4FtI8OsBuyC4dG2A7xWDYpfJk84gJKZetXBBX3CFOVpavviBRxrIC5CPaUYz7UXY/fKuZjhM820gQPSDbdQNosZ/D+BaWpS83+8+Z6y02njsWAzUNyZIQgRKBDHXKIOHWQiAnFQJdQWW3dGefhgNJ59LmprFzLOKzC1QE8maxtE0O10aMRbGX5PCGpH99wTtS98IYFpiFlPUOZaixGRpsEWzAWv1VhfTk83g5OoYyaoPiEVaZr+GmuwhmCOL7eaeLcG9tfAcprEkTXLNjxb6/Wjy7UGorTc06bDOmGXz5rmmeoXiKH4yW/9JkaOHSK3GvGaNZsmwei4VYsuN9T27Ir2uYvoBCqE7IspCNkgF2BgU3Ri0ib27yOWIUqGzvSw9+kFYn0+3yAbInXECQ1ifufuOP7CCxl8Dg1OEHHxfxL/tQizWqTVdU1NIEC72ygJgUxseut7o/+1R6NgVFM6qms2m+Zisr6Gn0fpcCqFptO0KAGB11wb4wcfjMC+SzR8hIjVrmmnQz6JN+TvAT9Ls6bves115YzBHCNtpeLVow27WkUrZhcWI26+Pta++lUsD/EgOyOgKfc0u7Own5CLLNiMx9C8Tgdz198a0689mBFPQ7+AWA3marpj7LyOiP1X55fiNz7wprLZJd/bvZ2gcA2PB0igZDVcZ0OzAy4zDsQCdMHWdgqJuP3eWH34cznqiaPooQdwrYSoAuc1wVwnuFm5aOY4ueOuaH/6z7H1EZ4Pm4dLShF3SZBorMcDDRBIe2z16QQFa+Gf22hnY41vwiVFgzfPSDhWemlu7fktWIoZEcQxugksN9CsY89Tf7dGkGE59PNoS9PDRIufeO87GRxp96bNMUauLVKvBndNGGENE2xedWVMjmJSNGzC2YBiIXJ+x07Q1zISpMCt8YDwuUT5cEjd5aVYw+WugO0DcGGIGZYknb2LuHCioIx0ILr46PveziNjFA4vxmi1VZNK06pGBwpf/+aYfvGz5IDGbuCTsTfeLpAv4I0saITngUVYPhdzr70/Rl/+bA4kM2GjW5yX0dKQNswFx2RI/l2/cfP8A+vIaHVtLVa5uEHDG6tGvng306gd+2Ly9HPEaGsxqLdjfWUNf90na92IDeQ9IEjJxkcAi6HVnr3A3FPpLSfogTnAFBw3hUH0yBpx0rHxX/H7H7ivbBLlju9/b0w+95kst9Tayk+zRoGIbo39DbNNwQws6vVJdO97VzS/8CcZp2FQ3Az7G5rTRky7Zs3gAZYxnpq6AkCve2v0PvkJ8AAXa8WDQdas58q1CUZfMy6HokBBStyh2UqTm4uNNX6SaG4ArQQjNUCFJ0gQ+IxnanClXF0mFD8XQShdnDkRjYtnI86cidqFM1HH1Vr9aK4txeQCDojwrXlxKYofefvryjY6P3/gUPTOXUiU6uJAdAF1NLJ5aH80ie9Mcad4KsaNskxj9tAV0T5+LKaIy6jfZHTAqIcEnOOLIKKaTtCHmRNQcsctN8XksUdQRLwebDXJLH7nPXdmlaOF9tVoQK1uodWYeoyx58Zb3x3zX/k0qRMAQchkmtwoO3xGXgdLrYrakZksyh9HD9wSu5//aqbrFhhNo0nCMq3qa4a0M0SXzHJqU5I8i0YW/nBF6dMFrOkUb8a1ySosRqvtPKNXxDIhpS0IDAz1Sx2zv+s8AKTtJJ1FXqNz9MTnrG4KKq9URBOvdC4ff9+9Za09E/Mf+Nbof+J/oARgNa6z0ehGCSfwLTyAwsEZ4DtHqiIuvuVdMfnrTwImsNfSS1mLqQVpdGeEzljJIF/jb/ABqqc33R79v/pURjVjvM0AS6kFaU5r+UKmyxNAYLLE76cuRpw+Fy1CpNrxk1E7fyKaS6f5eTLaF45H88LL0cACuksn+T4V7fMvx9z5F6Nz8rnovPxEzJw8Ggunno/ZE09H+8iTUX/q0diELiycfCZmjj0dnWPPxTzxfPG37rsVkJnGZrKWta99FX4AtyBeU3hE8XQOJfLrAu4alcmV4LHl3rdG8dk/IpUiPKoTl62NozlDUKK7RP4WmGwrS6p6sg98VzR/778kNgz1fmBC8R/efEs5oxZn8mg0I8uFbtzlQQDjJcJTWG5xwO6LFuEVikPLqZzqyNRYHVY2a92IN7w5xp/C/kmXBw5ktI4qGe9ZRCBCgqgx+jTAZ9TqQyACNR2BzSqIpfOBBRkas7pVYmINlKnUm4HTQZo1QVMbRgkEiBaGjGx4GIUld4colXEyXGN0dgzJk7XMByw+OfnUBxvGcLb4J3/jPWUDdKpv25bGX2+00GZYBVp1DShIAjSlBqg1FYSiE8fOnIvf/9SfRR/rMOp58+vvi9feeAXICPc6s7Fy7hREgHiIo0E7a8vrsVYntFovYxVl7DGQAVhR/NLdV2PnKM99b4n6Vz6P9mKVlseRm5MN6CFsJw1CwdTsJ144E7/45NGs02/eui3aOJiVMydjHqj5N2+6nXGrzTICbiKVrOeB7fv/6S/H13/yR/gbH+E0Cxyuv27XlgfqyG6CV6udOZtyFTAKZKms80sFIro5cW41/sUTL8SPfs93xX2vfX3Mz87FPLY40+zG2ZWl+Oqxs3E7QUkWkMHusWVUAtAx+tO++e44/6n/VeX0dqFj+Td3X18aF7TIrZsolYFdvc1PbHfxm78vKxoN4u0a3Pmh//VX8Vsf+1jccuVh/P6mKNsLDI28jnB6+eSx+ND3f3+85+ab4pbDO0kowXM61aONFBdc6PeQOXriRJKld6JcQh6cxhhnMUQDRxso1BKeCdc5ocPJKnh/+nRMT5+NObB+75yFZUtkyAMlKlEuC0YMKX72p346Pvnlh2L6zDei9uLzUT77RJRHvhbNl56NeBb7fuGZqL3wbPXz+ReiPrtv3wPHkdSL4O8JGjiBRp7Cv7+Ezz66Polzzz4bF/n7HIHGEXLtb3r/+zFH3QsWj+2bFBg6D/FqYwDno3/4iXjtpm5sDEqeG4Bk01gi73eWY4nf1/qDWCF2XxHhXt1fjtu2zMcdk/V4DRp4K779JuR/28Js3Hzkobhu83wcWpyLyze1Y2NN7izHCDltwMohAcXowlKs0/ikM48jacat2xcQB44HNuvp8KRZ8dr+/T8W3W4j5vmsg/J2AKT6HdtnHyhmSBiQG36DIBLQAIsnCMn4wyJsjb+31TbFJ0+djg5pzrYDu+M3/v2/JqBcjie++Ffxu7/1m7HM88888rX4/u/+/jj21S+ipobNylfXShvX3BQXH/4Sykauh8hMl4pvuf9egpUmJjOX+ZXKOAXhTFAa2zbF6CxZBxz5iTvuiU8cfSLe/y0fiBNPvxRLZ5bj6luvjhPPH48LZHVdAGlubhLrjzwZH/3qF4Bl2inIzQfoDk6muXlHDBCNERL/5eRhY+6lp2MOT2VcbnnTShVkA7et2P2+n40Tv/RPchStd35zFM8/nKXw6+9+Y/RXL8aAyGWuuykO3nAdHQ3j2Ncfix2Hr4s3f+HPGTWulG+nTSyT988eQevhKno1xAL07cW7Dm3LQqGFyTrAYb6WRUKwuA7mt50IZBR1IHSMQzHMrjvRCA44u+nc/JOwcQc6MA+R1mQsLI7IUDoZZk9oG4rBAosQTpVwmz6H2J1+uHeCXjRQZjPj0SVnZJw4APqP9MZxjs+umAFtgf+afoHcL6fvaWvAz1I1gUXOHRsvTrk21K/Q9xD6RtBtuC+tSlaaHEvxPW9/czlPZmTg+sr6gdSJfXtj9uypdPU1PadZEQOrW2xCbCaq5vs1PG+XnMMSDHgP8yxKC8u6CEZlXtigo+ZMFikmRlh7d2b2HEukesBGhm1Y7ZicomTAfjRCNwsitcYM0R0CML809YN9wBGhIGg/wU9Ze3KRxATh0ASJMsG46cXx42RqEglD4NMGocvIoM3n4cAGfrD4Z/fcUpoWWqduNtqZtY3ErbvfHK3P/nnUSf+szNA7qklaDwgbTJq5tWYIlvQlaIOGaRZXc4WG6UFrFkni+1b7fISPm+uSLtC5Iedtd0T94rmov3AUDSMU7a+lasMi+mKASMjUYoK2TLGNgueMKdQWZwwFfOvdFl7pPRGlcEqSZ/sgS/mau6L2qT8FZWYVEzk7OZSaSzs+YGlqQlhbvP+aA2WbxoyfHEQddS02L0br8iuifPKx0PUZhRvESHgDx28Bf4KmdC65QLPANhIUpbKGntoCuai1U1nW2SSzgx+eQmlx9bWZXdRPkF2owi74yFoK5gJxKFPGbAT12aYVKlBHa8nBSJJ/5YoUaIZN0E9AwoPThcU4v39/7HzicfpXxRl0BgjW6VH9zFYxNzSm+PfvfTstGK/h6FHvjNHaSBDpmqN1RCL6NlV2cjh10oH5e2CDO7bH3M23xOCvPhcFKjoxx+eTWhcEsKCEQ7He10CKY20e6E2GYgJmxs79Tdtdh4RIfNaRQwfSH6CanZvvJKsion7iiWSE4ZtuWxhXIoVqb5m9SZyIg0R8DE44oC+c3wQOjG0P5+acgNoyESPSheCiXRljNKUqE05l5arJDXWTEnuA+CZ+oYlD7ABsLQCoNdpIZG4CRGO88RTmlUPMAdVqOg80pU0kobNTgsXcXDRmZ6ONhjXRDvPg5rQHw0n7wIH6+gbfvcxBm70V8KMfTaQkAM/MALACMQyaWiLorSVAmsvWLTGUTilUjA6u6abKjHeBQdC0CVMmCKxOf+qA2YHMLv7Vt32I/zv7gqrqhDCBwMPHrp1RP36Km/hC+hnZm+EhrYKMXvv33jqg1wb9R1OyPAMmC21tMMTG+VzVtO0JQCQWq67l9j0xJFcakg/TIwwDhGCQ2UCfQddxtCPLOXzYInK0aLO2skpbSNc2uN4H7ARKw5wB0lR4lp1LE8CdW6N37ARYYp2Ea0jfwp0TOOLVUOCDMcXH3vsmsmBNCmm7OEtJH9gT0207ovbkEdQJouWw5YVcoNWoSho0aL49bdG9hMNSIcBZg0Ibw0xcrub6qgSsNuGPVKO2gZ/uvfx0BAGCoY99ugTOuH08XEdFSSBgmZPjBThR6AbJYkx9GSP/UGV/Qatyzo2fmisCxrSwZQCv/eDnM7jQr5fQZEKSVSzMxftsqPipO27IkLqg85ZABTf7OzaTMC5EnexVm3KwdQgrcWMoSbSwJ39RrUVekaVdUZDxgmQP0Yw2XqRW13TQEu4pSKVraFH/5lfH6ovPRnHseErOZVS6zhJP4mylUmzXuzldUpszekCLYICTk06zigvWEUctp9RgMP04B0ykgzbQ+933RPehL+baoCxFkFOIVUO00kFr3utj2vmld7+xzNUQlmV5sKZa2wZMaMo5Ojb4aSJWS3SWalzEUjTmMiao7dsVjcNXxPBzn2N8EAWjdEcmwS5mo9GsKVoUKXiuxgCN5Eq1SQnQl0s00pzMU/muFfjsNvkKjKxdeXW0tixG8+GHMGE0gOekiQgI0CAA468pEp2AMQPAlIiERh00dABqfp7aAVZNMv5wBgZ84lpNwKkDci24ZNFsOliHMDi+jg1zQ13QQFUyj9XGIFLp1gKgdEKEAKRyO0MGw3Ou5JoALPpRAtypiI95ZqyAnVYVHiUNIzUP/jXNiejflT9empSbEgcMrhoLm9AgJ2Rc/4QGILmG0tMtYy4T2ymJk2Fw28+gqY4W1KAhAZsxOY3h5I1RanoU3adBzs9+6N2MCwRH7dvOf5GWDvftjz4JXJtct0En0JUmUW9VUqtxnypuNalFRjIFFzZI/kTXurgAO2RPq9NMZGXIBus5UJeyzO7cR3L4AoyoxcrKeTSNHB5voBoIkPJJ9XWytzW/JQoSj7GTwUNpsQ9cHdLTFQ5EeFSkVraI1wFLGDuZx0SX17MwrBabOrsEyjrdBq61yd99ni9+/72vyxCmBWhNFSkfTN7y/hgCGA3ytQLJKnFnEiSqMMgRwPT/PKefqGv/DNZ43KkurEFR863mGJ7Stu6O56fdImbveU80H/lkFNYBxQP+GbG58LCa7+H+/J0PfMi0DFbAan7SLgBmjmBpXZXW61ieqysI7mq8/QOx+uk/isZKD1+/Sg6KJtCOEWauOcL+TXrqbz+w4wHXfxj5TOUakjm+sD2mzx+lj35WvXU/LijQHKx2WwE1OXDmMosVPKOdT4jLp9wv0VOvjQlD4bgFzxr3+jXuIuGtO6J57DnAS+tF5R0kBMmA6lmYKoDCB2vUPI1kjeS426CIe4wynR2oITCr7WpdSQyQgwMnpi8eifL86RyojU4NtmQW7UGMthXFb7/nnlwepE9WsnUjOTFYDyBAYY+uPTKBafCwElY1cwUOJjC54nDMX35DxFc+g7Ah0s/pTPelC5RQFV5NUWpGjqkV3KGBT3WhAJHz2iAQ1yWWgYE9Snw8tyXO7Ls+Zr7xJRKvbgwQEk8mHckz+hrrCqExE3RBg+fFKAs1xgj69FwHnUk23qYHNhne/vZbb8PVYadw0KEJaOlzlSQBA07AtjLuNqgo4ZpMGFrpxyTiqpui2LMrOl/9PBiAKiFhQ9ia2aEu0kFJrNykbdfOTAylTYcN4kuvIXXkW0wqd4qYYCCDgflldyaO7rw6tj31eeyZNgDfKcBp2mrUhwATUKfpK4ko9ecIzAVxSrUEJ2w7q6ET4hLy/vQCeIPi+9/5OjJOCGAgHWipg2LFDHH7+eXkVBvfWMAEGxDMRP9cHs8VS20laNzdtBDtYy9l4KF8G6qZy+h5pg0DzPGHMM51fOrBZKEdsyuood6AZwoYpv/XBEq0yTl7C9CkmTHuEEFecVusP/LXILRpa+U2TVZMeMYyEq0fEhHyaK52nSLZ6AKAa/r+qpTj1LxzEdYCmgx+IBh+/C234XFauGMsUiDYeyBm3vi2WPut/wyOkP0kAAFmuhkIMnxspMtBWoS8TZ7DKJCmmgMT/Wlqy0/1Ui3UrWmzBYBYu/LK2Hz3O2L8x/8pI68Gn/Ff+l2QDFvE1Ew8tEU0UQnrnicMoHDtACxV1dUVP9CGXZPuStycaat1ovsdPxT9//6xmLrKDuoEa81PwBtLB6oyggE1MApQUxXMdBg80kjLVp/wieKsy8AsGAg+5ciJDwIGfgdduC7IYLf87ZS+0qNBHhXwBFGxhRiblqzgCoRDEyGkW/aJx8m2JkjKQvzElJP2p3zu+ienlLxvwj0lA5wIaC6gIWafmj0OkKz2a7/Q7qJti7iG1Q7Y9KDO87ryEW5QczQembo2gjaLX3zf/eUULjf4m1AvWs55G08b65u8KADYlksQ+VxUreVcGAqx57KYufHOWPk8bguhqQFOfwmegAj3IynV19lvQk8nBGpdYnk0Y7C2lutkp0K90hAsUU3dnYuzNQLRvfvae2K8sh7DZ5+wYQbPgA1ToUPwY4wVPvFcLpXl23R7sL6C2hP88Ht6CbR6hGARfrasCRS/8vqbCQ+wMz7oMjjR0tBWl6+6OQ+fg3FcmckZv4ML3NA4fCha9703Nj7+78AHsEEtgRZdi6tVGUmahz6WgIFnYRwmptqqICh03gsv00MkfsPVXJ2gacG89kd+JCYnXorRX/xRNUCzuZz/bGR5ynqf7ahptm8lvXJvuFUxxp+0B0U5Ay4GeFn3WfzATQdK43GjZBN/eMBlNyHBAHNvARBuCVoWIaCHxEBgAy33XxZb3vDOmPzef8b28RJKkIEoAX/JAcgN/vR/rnYSENeh4ei5jRj11+LPj5+LW7cvxhsOXhZzHVMgEdmSE4wDNMsPfkfEqZei9qVP0QLsMePThSlPGA5HkD4MRmAWK3WX0jFC3dP3q+GE8IKje1AMmzfENkn8xXteJbv1YhBaxNb3f0eMzp+I4Ve+KHzBVbc+8I/MyTxA1gh4AlEulJf7Znc0aBSnvckhw9iC+F/1V81++TMPx9PLvSjbszkH7XJAJ2D27j4Y68tn4+y5M3H9dTfHrplafNdV28nqlCwxeel6JZMd2cY3OJAApnD1NrpFQG6sbTPAYv/BOPxtfy8e/zd/N4qNYQxyfQQ8ghq10KBNTQQ1ov7WfYsPVGpaSaV98+0xOX8mxsde5G84Z9U2h68KV+GnnftPIEyJqkfCqYRIHN/OIo774+ivrsbPffFIPL/ayzWxguHVlx2KhcXNPDuJfXqX+c2xuraULunZkyfiE19/PlbOno//8vCzcS9a0aEf43SrO6W7i0xv9fVGbcb26xvACrRxbQwAbrrjvjjxF38cU2x+bLVYVAcwx7RhVmiCFYBt8ZE3vr4cZW6JfeFTBYgGiYrLEjPTQgLcGk38MLJHJSstaeDyhnNI2vKRbgMNGKbtopL8rcp/4pOfjxExwf69e+M3P/ZrmBAqiXsU9FbOnY/ltfV4+flnYWgtZmZnYtPWLTFLHrC2uhE/+KN/K5bILF/N4K+64lDigu7SMLsYbOCv6YNBpPThu5PMxh01wLp7171x4bN/CejhMfBkY20RdQfQuFfp+xxm+8BtVxDylqlmRmNuPnsl1OW/zPb0ucKZCiAD3NGEA4rt3/v3YnL6xRj9P/8TLeE57hd0LDD8/pFz8cWltdgx34nf+tWPxgxEtTszUZ9bgLnWjmgfU0pVJXBBnWK8sQIOjGJj7Xz0VtfiH//7X4ynv/F0zl3+41v2cQ/S1hhhboIdUpkQtIwFpSF00pbla9eUZqrL3dWNgJ6KqdqXaAuRoquzapkUoLYW/fuEiH3uN8EQcNxt4eSmyYpxgEsyneYZbJijj2KNn2uYh0jrUv2+u+4y6RnG5y8sozlr8S9+/ucqVesAXjDVdhyEtbixUllfiyGfO0luijvgp/GADuLvfM9HYmahG6eWl3DfvYzdIQIpq/oDfqLWFjd6ujlUGka4Xt0xG85atu7zPcT3G5u4ut9o0Dl3A57igbe+Fg0gXscVjec3xdztr4v+X/9FaoI5uO6rAjKiOaQ7cfYFdzXF71vGmAJabpoEEBxTdPAOdUznn/+X/zs9xq/9wr+OXdu2x5xbF1tzpJ1uy8GDMNBihnaQhltT9PGGoANS0OXnn8/4/9zKcnzsP//f8ZdffTR+/Hu/B1UHJDERdwaI5HWku+RKJJjqmJt6iXo3Fi8/HBcfe0w4SpN0hga/oOijB25Z1FQ7in943Z7S8hUGFU2I3PKej8TKr/8HiIEhuBIuV98tpMFgczJCd8JfYoH40JrAFBMS78O89r3m7vj4H/1lPH7xTPzWL/9i2t1ffPqv0cxanHjpdNx47ZVx6+03x+YtO1JShgBHvv5UPPq1R2NpjCdAUW5/9fWxMNONf/LvfiF+4MAuGsZetSsTI76lSY12IWGW1xKu+f/+Q7Hl7jfHhf/6f/GZam/sgsaKETDCSNMgzTUD9au7zQesfcGQWIHzq5256D37FJESDyCdHiaQW6VoSCnlvk3/5stgQp/rgmFBx9B2hC/dujKK9/3t746/+OsH4x1vfn1cXD0fR7781zE6fEt8/L//cRy+5aY4//hDsXVTI2Z2XRaf/bM/ja987lPxZ0+djofOrUe5fC6aG+djfmEhjh07FVfu3h69lZU0mdzIjNSryUdTVfrk+oYeBhqGm+aivWtfrD7y1aTXKHAIcTlJCS98dt1rPFf88JV7yxLOGJqK0M6a6u9zNzRSdO0MbeaegSrCQQh8Gf7t+L4fi/Of+oMYv/Qyn2dUz+fNeN/f/PE48rUn4pHTR+Ptb3t9LO7ZF7WF7bivl2Njo4iZrdtjsTbCv6/Epm274tlvPBGzc/Px3NHnY26mGT2ub7nq+tx2/Af/9b/FN334m+Or//WjMNa+BS9UttFJ5BeY8fD8D5kK1qqjTIIY8WzI7xlROhcAg3Jts1oksz7ynd9adiFY0n0uEwylbGzPAF3hqVlsjJzZQbUET+7toZtYLowiH9DORWFCX1eFLRO3G1GhXERhmAiaIuNMR7Mq3O7yex8MBPnbRJeg+QyeYB1QqtPuCCm50EO8cYrJxEve5+4ylduxMHAXfztl7RS1i8F5gFSYWDWtmD/4Nm9p4Z1yE5e7ydqW02CgNv+eg7vJPfDxNGuFFVfMM1VU5p76VsPlLKAkqm3c3Wy30+6z8kLjF7C3ExB2GOSdwYVpEDmnh/FPQVl3mrUg1vX22qp2Z62/0M+iWlZgGv1epsBljWiO512/6wjW6OPTJDU3cX+Xz63IqLp6AmKUnHlRqunSYL6Z5gAtzrWCfJkviPbSmbtYB5gKX2qFszfF+w7twcOYkyscWiV5yW1USEoO657cSAx1CYJNqz50lOkjg72g3s3Oxib8sjS4N1jbmLpcmsE2xnAZ5HYJdksaea7Ucxhn4w3EJOv7OaNiH1iUFdgm91sJ+hqxwCFc2RzMNaU2zLUWh3AZhrkIXoKBVVs1bEevSn6gViJUs0lniixrSx/iyJ8WTIq/8453lg1ubhDBqVaYRIzniPQ2bY4W8XbLuJ3nujBjSmMGJhYBXBbobormpk25CHKgD0ZlqzyfAZlMQID7Cd2dF6TKSnOKUtS37Yzm6Qu5zqma5DBkrvJsZ1pVX5eI1WdmouXML8IbDtAG2ioxPcvWfbSjqsRq22P615cTJ2zqxvDcuZig4m365dFchuSmGcNw+1zLGAEN/edveG1pdmStrtWeSWkPDh9MV9J9+cVozi5C2Aa2iD9GPaz3uYDBtVBuHXRgJhumtMYFTdVdQCSlhZSoodJja3fzixCPDTOY4vA10XrqKcJU42zuwc+jampnBUQisfsdkTZQnsHWhH6zWUSrubgt1UFPwSXRyvkGfd/0jtfE6Ohz0Tm/GgMYKo5lWZB8YAQaKhC3zYr6NdettFABp6QmQxIElypatR1ZPcUW/Rsix/zt/viivx5NiaVhp5BNdurEys1hj28J93uQ2uDgBCzX1JuK1ntIQ9U1OVhfzr48MMLtjwXuts7zVmWckbFv993UAMbG1M0j69HuL+V0tpOf0+EyzwC6HhwBTjif7/YZzcY5/Cn3mJc4k1MMV6F3FWwxASKggsaa7WThAmlpz7o2t0l05majAUI2GzOIAk5DsAXFRnMGSNAFYhZzc1WtDs5amfF3U17tzh3tJYOaaBo8XwdhLH6OkJ6rJY3mipm5TEScAHHVpfcJpNqwdORGZiclRW+BVlQqyA1USf5ySSh/QDsYhBStR9QaaIKhOF/6eNcTuTjKZZ+1NvSCNRlmOxbrFB+8dj8RntGRO9lQPQm+8eZonyWtPX8RAg2nCXRE7Vxli5ShTlXOgqRqybMNXKMIr+p3DH9FZpjhxqbCHehdVIFbRrPzMXPoimg8+VTU1lcwNxlg8gSxfG5YqwtNBIfIKRpWBzR1TwKXkxlmabpPf7c87a7NPKeCAO385ZdH4+TxWCQ0HmESrhbFrrWX9P96KZ8bYcPFT37bN5e5VcjKjToDRzrE35aTDQHdVK1vkQGN+Ta+X2kjfev8MKrPYGb1qxsuG4Z5SN7avCGnLklB5VoYbD2wFpeE1PAIasxINcd1TjEbEyL3T/Xp0/2wbbRHKfVmF2J64iT3MEC1hPY2GISHdBhpGrY6IGMTGTG3uAmTGcfZ02dzUW8HTRUMe7Tv5KaMc7/VKowv/s173yEG5wSEDU+JvKqStcVMQCZt1AAG4vlZAHbWumqFRK/H/FveFv1jRyPOEkAAL1lgwKe7A6lG1pdhGZ2iVhm4CD7pp8jpzfbsa4pKliOyQD7AtyAtIMx+CYDaN94Z63/2R+pBHn3D5czFx+CK6Cw4GlVOzPRKaERnnGkarS+hMSRdKKPtTQnSBrjQnCyBOUM0qlZz2axrWgCIEkBpI2Hkh4iQAADhFK8/pytLxNzL0RisAyJwe7QKMbgeVZMvB54nnSAFQ125n4SJESYRLkJUs4ziBNgeQOXnov1Ib8I9/TXAqZpODoBV9HL9jvGHbMk2GUSxAR1ut+8BwNxf9ABlMsu6Y9FP2p9Mwttk2A1o6hatVdQbgB4m5kYKNZCGDfkqm5ki3Tqc7RDZNVw0KAGAStN1OHNwzUWIsL/TnI3azHxyuo4bMSwue9ong3GAACemzE/s1V2WSldedBu4u4UoPRqEfhJwUcs6fr02YogD7he56VczzYyNX3IwBkJID/4mY3LFaGn2oXJBm/giBmGy4pCLEXOZCm7XPZB6h8kUd34JVIvvv/VaWJManeFlGyPF6dCwftAVlkRiAAQZLSBXRhfbs79ZJBndmWjffnssPfl41JaWsGH8v8DkgMmr3Xxd46dHRpRGXQRCXQYt8ku/W4tdHGhg5MSmuXrO3GB/TpHpUdq3vjamD30BrXNpCRIFChLN8dmTKagPh1uYqrNHYoK7Rw3OLY1lOQ2GOcXXUEPRVGemRqg8AUwU/+LbP1Cqjk5FiVAWIMq9+6J/6iwBjTV6OAzwmKQoSg938agKF/+7lb01vxBN1NFN+R6BpbhceZ4LCpG8B8EAJLgZfir6mdmYkMGNXnw58cHtLbrJnIJCda24TLO238erMKDZTdG7eC4GmGXWDY0bIKWnmYJT7vczOhT4CgL+yZZZmDyJ8dJGbrFGZLSJAdC96whW1FKuuYiy+Pj73li2aTQXBFq5gfjWXa+PNfJvgwzVzyDG6zWAzGln/ea0YVzQ5dughD6EbzUIKWY+cOmSyYh66paNXLm5e29MD14Vwy99TutE0iA+n+dyUgbgOr4qseKfwQ55g/ace0ANYhCCGEpElrO8ucwfqY+JK0rS1umBy3J3RvmNr+ujGTj08BOjpDMowlNYvDXFyZDBpZ+5dFQQQIo0hzRhhNQ7GNRN0KIHOA2oTAE9orMEKl0bHE0mGebSsjbrwKZk2i4wcpGx08mWma2Y55T06nIyJitD2FyDoKflqk21kIHm1hJjDogVR1xrUxBmO4nptl/7MOQ2CSqMAgVhAyv6Gul2zb3RPidejE085yg0Q91lwfP8iTcxpPDGKnDQK7nhwk7q+MaG4JWFDdyeT9BgbQBxBAkeAaPNRg97pMM6sbiMbA25D8kUWfquPIB6kDG5AIZ55KZb5+sgOuN1tC9FYQDDT63FBUkezFQDi9QKma8duyxWLaITrjFgQY42BD1N0EO+aCgZZNA25bq45brhEsB2Ks22i39056vKFp2ZASWqQtjouuuj8fyRcMlptYeKhwze6M8BeP6NAU7qNebimjhXXuXydDr123l+V21miYTOBNQGttzfthAr+w5F+eCXQHk0ivadkfGGhoEV0smDQDCcsbECxOZEBV01c/A8Q9fIKZlQcxGkiMR1B7+6a0/MbF2MGRKnrO37zBiXKI4IiLTkag2LmsU/+MC7S/Num8CEogG4dQGxHmqpoGdmWh5Algia7oQ/xqiwJ5jJ2dohbJgwuHTaWX5wb8uKDtxyFYfVINfRTGCaIWyHzLG7dWeM8M3QVUWDBkX07/xaHkYENU5GuGK7tmdvTI4ezVliuEnw0idYGeb6e/eHOUD3h7l5QP9e0v4UzzJZXXX2GoljxmiGe4PVACNw01kLIcUvv/eNeDjXuUE5HTQYcVNwAkiauJNqMYKRVWHYXtmk6J9FDez7rvti/PzXo3aOiApCXHrmvfSTpgP0gw0CJhaDG8oD7lBVAm+Yx8D5wNJzLgxWLgQwtfYsgydqY7DNe98UtccfjPoKwQl440ost3h7Qsu0YVJjgEWOj6mKj5bfnLCQTuv2/JEBjic76P0tZpgO95PJSKg1BAQgsEEK2kLFihFuZkDKKVAYzvKZrg5SaQy104cBPgJI2paDgyiPffP3xhgwBNw8YtL5vFxZ5XcfArFJ3DLf/E87xU0VaEZTMORaw/gA9VfrXBzV7iyQUPG75qcWIV1dcwIizG1CYy5EMj6YeD7CMDowIlNXgRchSr/AaYDUgWSf7YJNZJe1GKCeunn+gnOAhdzC9jUG1c8NeRLj0lR9LYk6nWmERH4e4sBnys3iwtgQNDlvGcpB+5n/Kn/uH1ZPQSV+p32LI/w+ARdcE6B5oFaoM4MRKEgGBM4gdjcpSv1Ig4dByk5XisaYRmsuuT5XL8EAZVZFHNJWE6HBxRBqSE7A/fg9t5XaZdNaFaDAJfvmfoYOCFiZaaKuMrbuthGa8BQJeB/tLp29/m1Rf/qxqJ+7kB2O4XJpxUT/DGNqq+swxXCVe2G0Ac8YyRkHuI5HkBRL3EBQnxKUiKy070JECZm59/4ovvHlaJy5CFGodIavqjYeqSBPRzPXeV5zhWMwj4bFHH5YSEEayShVX/boFZzNtdxd/PT731zWsVFVTE57MJnngm08dySLEXlGhO4Cgt11YezfFNUg3yUsNQBxQhIy2EBlIdgtfhY/WqD02GiQW12gbIIi2sY8/pw2x6dPhydmrg/WANhF5Zna4nmkHvHWZEBa18yWPTFcPs+ge9iw/aqRBWkqIS2237d65HNq1MpajDyvBnAar+AhYJbY4hydc499hp/oj1nkpr3f+zCD1y55OguYm7dG7+ZXR+0zf8U1uoEpfmWqgF6a86X966tRUY8N1EebmkqWNilWCKJ1GGHB0LldV0DJ/dYtdwCoMOfRLyERP6NlVdxvBqAyp8lhCq4DGINDmSrXSJSgxfwAUSSoOWM0cX0QbRu6qs6TQ1fm8rjyoS8mDug6p31wDEaMCM+tFPesEBnXfPiqPQ8Ykto51hDDWfLsnXuiOPJMctRhpwnkPTBD4IBkzdZZHG3fFVLWxbLshDq6qjlPiEUqDT5r6IIMQ43H9+yOjm2eeMkHeQ4sQDrT4TpBFc9qNgRLmkt4sOeAaK1nwGV9kevrq6S0BFTE6LEBsPo5QFojrncpbLEFLSJaLD19ylVdbqUlgZIxtfWNlLoHx02IThmDQQgjQcXMfHK3hQQwWMaK3RiCoj38rDbnWOHhA1Rc24W3icT6fEZNU6i90ROMMw43JndNrntuUP5Mj+mKvwmgTJTo38GaQKVK0w7uHUljBghEiaq+OTXlYoTULjM61B0y1E5LZkCtFp3M1Kk1zPERgmSJFRZW/TLUNR7I2Obde/c8MNCdcc15rSU6W5lA/PHjaC/+Edty/dsQdcklICiAS0CcJrb2Zq08B4hkrblbTqrcK/e7ldNOZBYEWoEZbtmZjKph8znb4vP0KdGp/V7jZw6C36cYvnhjgGKh0tAuYwNt1hs1BbTM9NkBjhe3RG1xe4xJbHLRM+rtOsBcAIE55TpcTEacK374ba/LDfPm0+S2MQv4dLsLsbZ0QbllTCxIu/jYgcwAfq6ErPR9GjOHD8TozBkwRmlzPaUljWIE0r+kKeJ7HbfV3L4rOjRYLJ0n6sJsrMQ4IJimXFvgTgKjERnmMFqYz0N2XFzswM0TxB1aQGAEPYBjTnQoefoqGfh0944YfeOJGPCM84Pi0FBQV88RtJMeDMCDOe6RMpDaEZqrOwhUjFzakjItAmh4AX5NSENqxuMF7i8rK295bzSeeSha69iSauFnDDylZDIk+AlspsxogxZm7ID4bDqvMXSuC1z8pvpD7JRAi56if/UdsXry+Vi4qKujB7WB57AfbJmQug1IgzXTEnrUAHMUjRHbLkV66JU5LrC0PafU1ZTcS/s777qzzDpDonLlL51qwvghGkZM9KegtczxP9TP+62CTjvEAG/5UDQe/ky0jahkFFz18B9r866nU0b+0yM4vy5z6Q0yDHD4lcFbyqrW3eGmnIZy8QDSd/7tzGWviv7Jb8Q2z4iBt+KHGCCJMk5OqFlj3KmSd+mMJe487faSRslol6DxNO1yDcHiOKEFN+G+caMhB+0ZMAlYAoNhIcBW1i3+KR1sSK7yjUJiNwxQfwtqu8JCRFfgBjuJWv6TSMbvkjYnNXRT6fsVO8yA2xCZTjKruYwE6dM27tB28mATmJ+uTU0TL+wT9TVknZZEfgFjYJYRJqjCPYIhnormMyAiHnCDlAsUUuu4r0laXkNgcJCGkZhz1nnqJh86iJKcfQABLhb2GG85n3vjsPnCoj+fbXgKs52oRvy04ynpgwjsIAVDf1Yrnq3jmV35N+3KHPrNDQcWMGnPygsX+K8ZQ6LOBeKOmZ1b+YzGDd8yruYnpkjLWhW4RI6egtW7SLcqiqYhMLicZjhG2sYyCjVPiaGN4gfffj9qDxiRPJjTjzd1YnR+tTpkj8YtYOZydHJ6LtEo0sNEVH+BoH7gsli84KzokiOFQXwudzEZqzcNvDoqInfQMGEAd8qz1t3pFSGMM+JzoZPZmWbiBGgCmsRefV2se2TR8WMZT6T0aMcz8iyyuPTUqq1ZoNrWW0MLVHvG7VrCWh/JQ6r5SW5RwQOZ7ZnkFL/2ntdbuoMqw8JGdO97W/TPnYjp408wNgcNiR6qLzlEXa7cqtXhNBigW7KYgEiTWOf5XaNhYiGAWqXB3DLSyx0WiHzm7tdHe30lJk89SnvgCiDuXr1cSgYToNkxYw4MTAEQ5+vjiWf5G7NE+iNwQ3NzLyDjpgElyu/0O92xLYrubEyfeCyDLCWsqcpOV40ZV4wAwiyKfOzNt5UtwM1TEASs6XsAMKKv8cOPpGtIgxVMcvxW+EFVq0QMPF0k13M7KUqYwS/2mYPVbvSIEJUcsHt+zH/4I1GcPxPFl/+S9mAcYhSY9Nm5gBim+bu+nFCGL/SPWCA/p5dcWMQgnQLjI3CGAWoRqLK/1G6/P2Lblpj+yf/I9jRb63lZHlf7sh1xII0GlTAIoCvdU2Zw3KQrSJUSqLgnfS9iGU7WM3/23QO5oIAwsUw8oGO+VH3t1qBoPKATpG80Joj4c+S0tcUMmWPGxXNZIE2wEk/EAEGVsYERbfquCSYSCshqswKdkZS5AmRCrym2g2GQpNu6ZIGVD/LeXK7Gz5Fht14NxnlHLY8A5A+bl3zVf0rs7EgFMVXPT5081EemtGg0ibYD/TOf5xYzmaYP4rrYpCsz3zYTzMXKKWknD2hXYORnqrQE0pd27MH9eVoC8bplrWq5mXxioIS3OTEBaCpFAc6+Xzm6Uk+QB4ODUzkgmJIlMVkhVmGe074nOVSRaPE9999SzqQvwuRR1+4d98X4/MkYnj2Tdu3SctHZUxK0H4uLDsBpYY9J8xSqGiBC2OBENERxTw6a+2FIFhkhKiWDjXZuvTMaRHfdZx6HOvhBH7A71Vt6Ow4eRhsdTsAgxk9jlWhMTw17q02OOscyhjCtA/2yQa8yvOE1MZ3vRutzn4M5l048kzFoK/qWuJOLl3mu+IX330/MwIfeQIftORIbOm+IuHTO6MFBlETwo3FnavLUFFxR9763xvqJl6N4uTpu1WKFqzaNmnI9vr+nhNQgmGuk2J2H60izR7YF4os1tEzEWPWVLhNCFUaxa3t0r39NrH4RfFDKmInSzbW5MGRg8QKcNrDSptUeWOCt0Seb03ZyIbL4wTNCj2x0TZGCK/6vN95SusPJ1VfRsNqK/074pxmYYValfRRt1IdOfA2MrViobH74O2Pt2cej9tjDEE6OLsJzr2ivOZg8uLxtjB2iWzCgg5QTwpKQ3EDAIKyjM1bkr9130iSs3ZevuiEWXvvuWPntf+vaMXUfBCc3h9acZwc7hAPP4SBQiBFeyAMDJlyc6IpBe6M/FzxZnnOOwePEXSQ14HOcKt2iLyUP5Hn1EOsUkuxzNqYOHsjVqeiat0umTFXRGAYMUiMsFqQdak/+Pu1BK9EWYOZZlvWpJTKe4Z4GkaJBS67fQfLleD3/NgsspuT1momtC4pqnCaEnTNyPuc5VxmDE2OYMUB7PDPVRYmexzmF0Q3vhTEuTrTOIGCbBBleeyKD5pjrd5zK22CgRnBWVnUd7lUxFRzCGPiEysAA7qlAisExILkp8dbOXXWVg0DSon5OdYl4ylKV594RzDDFhH38zme0r6TdYi5DxnyO2FL2Ll50ja/M5Wk+U93pE+HY/5jIXKF4mDB6SDfSyHX68fUK/IpGQAvqlam1z3Ox5mQqjBjA1Kzb/+ANh/Ms97a2hioYdWknbVTYkE4115KaXFNRuvytzXj2Z+Pt743u+QtRPPKVBCE1Q2cuNJonuLgorzHWVGWIXUH1TyxfjOfXJ3FVtxHnVgZxcuNCfNON16YpqTUZs/voFddE3PrWKD/xMaSEVhnYmO3Rtjm5i6hMZjzMzshT5o9Jm+uE3uYB1UF6mAD34mCTFjUE8jAVWPtPP/QussAOCskVAGrzq++ICw9+AfADB0R2q6qYhDamGbm2dWL5Cbtrz3SrAofr5Xg8y9Dk45mAcGEAMR13UwguDOyzX/hqPPnSS2hWRKuzKc6ePRGXHbwylk6+GDcduCJuf+3NsXXbthi5wgLQnJ3dEpNON0YrZ2PQU/LQpAmgzppf7uVtMkC0yyrXBuo/YCTu2I4NTBeh5qsqsH1rB0PNgNs9oBuWgPZ3XVOKtFnA7LRi7w/8TJz8j/8HgzRqYxAyFXfVaCl5XJuAqCvTZggYcq8K0nKaWI/pXnkeSXAUKFXxc+eX4iunV+OPjxylxVrMzc/kiYCroLrudXHztqz/XX7o6vjbV8zE/KzusdI499LllLUagZRNvGgcAcgECIHA3P6uhAG1nR/54RivrcbJ3/m1jBEESWedjDOcozPsNK9w1YaGCiCoKrQJVzwsIM/FRtqufjDEmZA2utlIHNR+3fYpMWZ7TmkbheSyFAbsDijCu7xuVNXm50989qE4UvNQIPw8ic3K0jIutRs7d+6Mndt25bEv11x5bTz70pF44C8fi6NPn4218+fi2edORLmxRsCDWD3IYHUtz9OJdYCPbNIzdRpra/y9FtMVvAD3TDaqeYKRe/PRFndijT3fdR3Ac4fV6kpM1zHBZbBKWBHcKm4KWAIH4SlEyxDNRic9wGatqedKatTYtLH0bz7mLu4RjekMFfSwAEtH585eiD94/AjCqcXLF09GqzsX8zNz8dpbbonbr78pbiFj2zq3EAe2bo4jR5+mibXYsmNP/NxDj8bvPfZC7NlSbUnJfTNIJg8sUMKCGKCly8wDDPhScyW1v7aMtCUcWqzSpt3zuD8Nc7lHTHKs9Tfs2PJAqpB2YFzv9PFjD+UNLtvySc/L8CGNPpevoC3YAhdUewZt7dwbvM+OuVtQeuiF8/GbR47F9s2Lcev1N8SbXn9P7FmYi/vf+c44d2EZjUOjMJ2F7kzMtFsxi6mtkPGtM9inl9bimbVx3L1rC+1VNl7V6dFKrmh7qrqnp0Ehf9YBu2Y0Dx/O/XMbT3491dxgS3qliiFWZgQAWsktvuVN99IqyN1ux+zMDHExURr+2ZlQJWq5uUXDrqnJmRGueqS859bV5jtRQKTbsg1TbdxngO3oHTsff/TY47FtYSG+7Zu/Ob7z276dNlq5rNUZmfXlpfjqF74YKxfOxe6DB2LLpsV0i5sWN8VHf/mj8Sef/rO01w/ceUMCq8JJP9XTxFBv+4fRrq3xI+f4PdKudvmVuZ9u/NIL0e/h2qSLx3INANqqi043zciKf33ndWIW3MPNIVSXoloEzACHB7N4CYihfHgAExR/QseVV8b2+z4U537z3+WJaKqd2uAUlz7/V770jXjx/Pm48sDh+E+/8ou5MMnprebsPAyCiaC4g3U+IDcljiDY+Bv7PfrIX8bP/pc/iJMvHkMjGvGP3/sGQGuG+8AhPIGnJExNkHiWpmAGWmvMgWfBZlFptNF8g9/dfmaNwRggTXQIJjFGy/H1N+5aeMDcuwo18fUQ1IIYVSqzLb6hKn2sAGZB01i63H5ZzF95XfQf/Ew0emZhrsoGhFx1ubEavwdYra6txD/60R+OPbu24do6xP1yrZVuEhZJCr/jvviVMWR5WszxbVmvvvm2+NxXH0J6/diKKewaYcsXz0axshL1lfNRXjgftYvLfJ+J2tIFvs9HED/Uz5+JiQdbL1+IJlpVc/Ek905XLkax7PPLUS6txHCdZ/MtOUZnRl+CAv/pD7UShp0q4sCz1g1xRkZ+axDreUhqj48rYHHfjHNjT1xYxi/348C2rXH91VdEuUbIKX5g07pFXRgNp7qa8WXxEeYnVsBAJdwdrsXezZvj9Hl8vKGr4apA5yoMvl0Ga6SnPRuZqgUugsjAhr9ziQu5pmbo++48yqI6d88I0AVO9C3/fauS7kHJ55lxEsaHOSMC0ZMawQQ3ZlkJJchYb4D69VaIkSGehnNbN42bNHh8IyOKg9u3xQyqXhDJeYB2ThpCoDMwDIHf8bcM1jV8uRkAWrK+4HJygPRt994eC/OLMZ98oU9lA8AZ62emS77g2hrVeZSD4pvP/N3JCSs4lWl5wIn4oO3DSMxa5hfvuuPGrNsbjrq12w1EySW+nJxk6A6VnvCNdKI9L2K/a5vmY+H6V0d8/lPOH2SxwLzeGvwxJPO5l07H++5/XXz3939PzC8sks62sPmFqBMW11vVaUhjpQT71aI6zHSGpbexEX1U1KjxmaMvxA//o5+Jv3HFobhivhEthOHSUZXQbM0NCq6u1J79Z0AlJlqmtpLE8ABjNUzXKOO8CyyAMU67F//0bXeC/ObrEZ3X3Bv1UydjfBqfzN/uXfPUJFcyVVEg5qF6wlkPFRAhc6vHCI3gspinZ3jm5RPxu5/6VHzLPXfE9/zYj4DWC9FlkI0ZmNDskgmi3kmM0SHjFyjNHokbNhj4iNB0HVt+6eQJBv/T8cPf/b3pykykPLLZNT2ivFHhgABLZ+eLD53PnzuwH09znGBmLfHKRVYumLDOCIJFvrLR+UFwrPj5V+0rPT3fKvjiN31vrD721Sie/wZcRt4iP7xydWaupYNIwcndTbm6uulyEhMY7kHtkzE84Zma//aJo3HdwcviH/7jn4xucz46i1shAKa5JExJwe18gQXm5nl7Eu7uzRFR2hiJLh1/IdZ6q/F9P/4T8U/uvLHyJrStfSvnDMwEYOgwdzd/8Cjpnd/1o7HyJ78d4xMvcx8C4h5rhyToOeCctECjN+B+/d7tCw9UJaGI7vW3RP/EC1GAkmZgTkqokpl7X9IbExZvdnLRRlzSLWipTgKNg7r1+34i/udf/Gl8+3vfE7t37YkHP/0X8eBDX4tHHnsknvzrz8SZF47GwtaZfPnCEM+wcuFifOkvPhV/+D9+Px56+Eu4uq/Gtu3bM5L8X5/+q3jD7q1Jh3ihCerzrcPJTCs/ZoIuaHCGqXnzrbH2xFfzLTHah5qpqZoMmfW56DjdNc/V3FNqOJt2hAZ4iJasNYHI4JXBmYVZKxNRvTfje1TfwCErI0qdBrgNTzCIU5/5o7jt6qvjwHXXxoWLp8nMirjz7lfH6970hljctyO+/NBfxR989Fdj/eypuHD8xfh3//Tn4hP/+4/Rgn7sP3hNrJHU/MZv/7dE/QO79sb+O16fBMt1PZHlKjif9qxHErzM3JSvLkQZyKg8IAShuDLAyNANhxLpWD39uH7DQvcBNC9d1ZnWTIzOHMu1LRvJadNAfjJQz8jC3DKzUglcaZVuy/b5J22uslrYtjP2vebOuPXWK6O7sDU62MTSy8/H//krvxG//hcPxdeXxnE54Hndna+JQzcQJwCOp06ejOFqP75RduMbz5+ILUU/Du7eFtv37YkPvv/D8eKn/jKWN85XaE6HkEucb2CD9Olf1yttDCeaN94avaceISEaMHgYArNyplaTdOzeRxsyrfieN92DlzLWjdhksR/UHnoAjwNU2Zzj0vZRM8adUm/w5Yuqai5eImOSEN+grER8nc+Pv/1d8egf/E5c+eFvjc17thJ7XIylM2ew6UVAshm+tmvLwV2xe8uOWKevrz/9VAxOX4hHT0/jzlddEce+8P/E4ddg58QRM+3ZePAvvxSfP/kc1ABySDILJRZS8V2+vcuMUjdozWFCOO1bPWSIXkyadL3OQrujOmeOUI2egPfD1+zG1SFNuJHABltrBO9Cl+twdW+utXUuzTX0zqUJcp1b7oy562+OC7/7cYjiOte0LR9487u+PZr7DsT69CJZ2uaY3bQz+qjmhTMncWWDOHDtdTE9f5J7Z3LDwRnss5yZj/VTx6J/4WRMti7GZd3FOHPypaitDeMbX/wzABjAYuivnIOj57E+X63h0bbRULr3gJAxEO9rBz162hcwpplCt8dIOlcvMPpMbZ28t4fq9VUjOIIiZ6w8JLPynYhO5BPHVZEVD/RS3dAfGGOi4nvU8lxKOnVmxKRi2C7ihc9/LjbWVmOwgun4dujZTbH3ilfF5dfdnCst3OJpxOgK7vGFs7lD6xBMufa+t8Srrr8rNxhv8Nyw38x1tCNi/iE/pxuEpoDk0Bx+eTn6q8QFq8QIfu6R/MTsQU7vMtX+BoyBbuf1PEws5+7RkJGla4Rd7Fpslaasjkd0dRdV7kLUs6jm/o9/uUAYm85lITTgBoNcoeGH2ojP2oat8zDeMLXJBQ5cQVuqZ3xXi5sMVRIf89+Q/ldQQ4F1M1Jzqlrd0wfZhziDvPN3M3JPZkZ5MUXUnzYgicb4VvFIeIqm0q401SLmCGCwgqzH8D5rBK7YzHFIpxe5D3XApBgT7fqMy9JTy2hY8PVOfIck8xvX+HUJrVoBM4yLNgEPhs+apTRl+Y4vZ5MyNOd++8xx8bwjlKY87OiSG7Z186yJsVf2zf0GkHozPk9PpeAg3HlH3whqrj2C+fWyTQ7Fda2hIpLx0Ta9GIlqt3rprK7/g9tfRUYrKU6/VzGN0WESAEbov9xAmQcJc9H36MgMzwbIbBeYcDGHb4uo60JoAD2GtfzCdd8U3Kl34TZgAXG5RpjgzL1L1kGd1zhP2y/Q/yKavmu8Hh6G6pRf01IyuYRQ4ipVg80MRgV9ice7abpNK+ncb5brcgLHIaMs7eXZxNzjOgVfHk3yk1G4R/FJt5I3gBUUfPV2VuUYW7UkmM+hyRWvKp5pTC7cpG1Plnf64DifPEnAuGemGbsGGzEHbwxB3Dnv3InKmcoAHTopDSLTDTTAYqdlEURqghk98Fbx5Mp4eUd4pRM2jBol/20LQ3GMYL0K5nQmkae4ZMNQyT+USAetZQt3eSqXcZ7+AV6o1MUN1xzEKHQcwlcdJlmwVmYKx19gIA1JeNY8uK6WGed1VQy+4TBBPvjJNZ7gG0HRSFbU8TZqqTtgzL+cAjFxzu1GML3VqkW7tUDK42nZFsGBR5LhnNTmPiOJhFYJVivpRW/ua+xTr6G3YfahYqj1yM2ddCpUVfCif7DdnX25ZEIlAAKzKM843KSeR5Bw3bbb9oWwzAFdkS+EKyiRILuDJk8GU+Hb3W60PAADxZTe/opvnITp3gONWQzQwuQL9OSpgrStaZiWiYD6L37lEoSnUuNWaN8lIYyE0FE3Y1wr0tGG41NJVVgDfGluNXMzro5cJXfUHvek0qlpHX46NWW0w+iSpuLn33p/6V5NJ2qgzCI/TSE0LRtCdK3QDEG4pb27o9izO5pL5JsvYKMINjMcKxSMwqVZZOcImg4siPEceVxOveROhiSWfmlbHbIcNLY+Bhyl9U1cscAPoVHthjH2a43cbAo9hWYuAo1ana8ALAfLTq4mjWN8qVPE9VY7ox0cMG3YB6PYe4CYYj7qF05HXLgArVoSLYJaucMJ68ogAsa54yF3O+PH3bFo0oi60yd0GekxLCcpUlVgdiIgqWq6LwaWNEJrLvrBMHxtpasv9GU5F0hPwqcuJVdNq7AMwKDTqZKeAk+Dwje7A/PglZlTxLHnoy7veU67kCO6ZoMdp6B1x9U5eHzOuNPiEy1FKEJdFN5ryqX4+dfdiiEbrOpXXBiOAmCFnoQqcZ46phabbg6vvD5qO/bG9OWjMfPyi+lD8zTkFDIWhyAsNfm6hPSB+lvDYgSdbzaEVUJSIomxBPcJU1peCQQnrMH4THO1PBifO72cOGEAmbpa+0uFxKInBDI9OAAXsk3uDxdNw2jLaaqzW2TGWzZHcdmhKAiT49QL0Th1VhXiHoszjNepMafcFKBKpytCSY17DKazSmVZCxoUTqM7B3/mCALXoyTl9tUyueoD4Wmt8hJvxd8wHhfjvuTqb5QGAaVSK3zur2ajUBD4V054UtzHkEzRfQnKsNWJ7i23Rx+Fnj7xUBTnzqWS8T/4gXUPdAc92kHYWkqWIqGSz51f0ZGoWCqYshGN/Ae/EJxMhRDBugZMGlw03EsIQ5yJrjZKETigfe7D7+Y9EAtzMvTPQdHhtM+Q7USGATuYq/42l94jUEG6jVBbM7PRunSmN43zf309Pg/GiD4CRf6O0Fye49J4F2pAP/3iVujHDZQ5tY/e5CkWOQIVSb/qsr4miGSQivhVYD4R0dKFMb5qkydCYnx8wuf4cD6vJpYRlu6NdkyNfcOF8sgFpCi7eyfHK+fzrARPwHdiyoK3SuFeKaHU8VszbXLdCWdfYOm/1Hk+twTRgD5YmBZpUNri/mqFL/TBX41uFsPJOVv6yPGRRYyJ+EkZUpEaoJkn91g8s/bkWS7TRjfl4WSbSyOkual8+Gn6pdupv+nwgQdcJSP2upYxI1C1gvHVnCJQEEIxMFru3JML0sfnL0RriY7dG4Uws9IOgwxYcnx0MGQw0Fn5ThgsM4y0jYqdBxrDNOhOv+2r6SxEZ81YXnPdhWpDN6Riid5jnda2q9X7VXo1BjpdpuCaSkwuf3ffZxWVq2ZYrb938MMedgPyeHJOntpPMJXble1TGlEGGW4WIP7JAueijXe0dBmi5TpXnFkFgknjzI/1wDzFT5XKQp4TcO4RS8WzaMd91WeqqDuUdKXCfBVL5YJ7unlFKew3X4HQacVoy/YUen15KeprvYyPfNtQVYBHIQzwEDCS41saUFBV3f5p3+NWNNB8rQF054833XM7ckZDjdBpyLDfg6lddqUADYh8WaGHWs3Mz0eXIGzD+d++MxWIQwJtCJ/nxtqR2y/URK75th5jqJwBBevqDMKQxYHq08EG4Fb4Z8AdNB5u57FrfCbUtWnTQM0lIEPulXFC4XSkEGSllYpG1qeyEJHMg3Y+8dRfx2MwaV9NUYYxDge9GK2tRb6tVavTPWjl0LGBAgIgtKVyybwi+qKVmsi9HtHeLEFIUYZAWKUpSR1z2Rrj66vpjL8HSqV1pW+HmgLDmPAQCm+9Tw02C8nVVjBQxNResvoL37RKT11yXX6924nB3CIugwDu/ImIFbIesgzX1NRpK18KhCJZvXOJqohnMD4F2psI2XofBGQ66yyvymGWUvzr97+7NE/Ux6jB9JtwmNzTP7kyg79NoaYuNnZAXOeTlLgHgIkQbsvGHFPLql2SfGxy6y/yzcjU4I4n9QXpk2HocAHluOqa3NIyOfNCTI+dJG6gzzQRg6tBFh/yeBf6skV0AdKwZiM/UMFIOKu4WpdvNUPbrESlFcMWj4eVYrUw33QPfaKPeXaO08ANBUA9acuAkOswKdcFgSTyRkTUzxu45ZoA0W22G839hwmu2jE4djTKF15C4W3fAE+3IEQZ1dNNpmPwUAv1y4jcVBG5CPm57xf+pGVbinJRCP2lI0IJknx4MO2huM6F0lbuElGxuC7K+KJ8x517HxSmwaV9GPgxVjdvinRZ8/yX73pDaSMeVZeBmMzD37gHyHgWmugYpWgLLaR2BHqmO0ABhECsz3BTZ4xGGfUinBq950p0tDzP+Of+slvFA9FMm0c7sVPy3uLyy6Nz7U0Jk4MXn43JiTP5MiR6oA8sg1gjt/IpzCYpmQEfTHcXaUPId3C056HKxbSNhfg6dO5TgGo2ymWoqaJkdtBpZ4BoTi4qJKppfZbzjJD1zTyT66n5SwXNVauYhW+y1ucb9+TqnE3zMXP1jdGa3xZrBI3jRz5LkEjf8gDl9t3uKXZ566MaEj9RJ/6n00N4DNN6g2s+3SuJDHFdvoq5yrAGCD131ckOaHGs0/U1flqBNz6Q7xqmdoRsGJf69kqgZ23DjTHOTGiUpp3O4NW6DDKXHRHSq/FV1cwFZWo2DcMk12AxDATPZ1KARpp2WDVDDBksOBZf8eXy0QZahZOHUhhHYu0WhZYD4bn6uEdAhMZCbAq4QxxhzxDsCfmuk4QTNKel1aONJrvtvy58QqtVP9SW52EpXPJLzjpPm7sEYJ4uotkESbBuWZVzTnDcl9CZW3sOhIFRNcfkawVgJ2PTzbSHtE1f4Ua3FBxjJBX1vWtNLMr+3SAvSlS7DOgTKG9rBJcynCqwgy4+yw3y7u8CuQzW3CvmW21VSi3ThbDpovjMlYUj3OjQRXMonjFTyzjEb9oSwaqTvBWP/JTHsF6rR0L+U/i5kjkLO4ABvJKfpt5ZO8AduEm//qZr9z+QYkSbZZI+U83vAt2ZT1dOJ4WstjFSxsMfGY4mW2Eqg08EQA3SOt084wmBOgRhW0GKQaoWAoMpLTe/+fSWLREEXpM+gz5+IiY9Azes2M2vwNqEIDBfeG22BQqZjmQwBaNGPa1J3Ycy2xZOXUUJg/x8skEbKI+oFO0FxoE7crqZ5+EFDEIwohh/5E5jFIJIk5iCz7AM2YafMWDAQEUPhMO9Hv2sYZCixHTTtgzCRsurMTl7CuGpJHwuhnN/9qP7419W8eCvRiMqjOEl1OVndiWHRTarlLnljL/FKy9PbQNlEJ39cnOg/NNlaeLZigqJ4pkqG9zJ735iPn/rJulfHMeDRvH+N9+JMgF9+m2YSLvRRoi6ILhJQKQAeZQPBvh64dqt29VGf8k2Z0Sc5okwVI23cGG0KUPsnObz+ewR6lyzb6FFC63NzkST1M4CRt9lLYP1KID3vjCf8ISFQYOHgObhpIwz99UwSE9KF7aUq7poDAHlyXMDMaEyFy7Qn3v5VYbhmmkhykUDqUSO+ZW+eHqk1JNpdMC1PACBTpsT+QDboCH3G7hsvVPPM3qbrXkUYzWmF1axVK1bQ1BYtIvwtUpV3ukyT2+U+cYXeWiaSoJrhJLMagxwradYUHL7nQelqAyZDlvsgTr5nHubTR2h3wMfTJ2dS1VPjLWs6jl57L4m1C9PtIVV+XFmEb/+Te8tDZIkzGPrlLdpTO7B41pWyODsdPOmmB64CoFH9B97NOEFtE5FsXwIp9EromgY2oWARKFMExEWftnAJichuMb/UQY0z0HzL6/DCHtUglqGb4UxG8gTJvI2vSwDB3pEIbf4VorEU1glIM5nfC788rc+Lzx/jM/L7buitm1f0jI+A6ocP4lc3fEK3ViM/aRr4ZFMoRC6+6VczGHwlItGiN4nWE8qGXBvsJonaGUxRQQRRi01S59oIWNEoip7qdY/0gt0e68uCWYgGNpFIQzc7B9xcx+/wUCLPZ56Vdu1KwLjKFaXoji7FLGxzD1EI97DvbnbFqmOUCBdtkeMeB6TabBjMV6QHqN5OxHxio+/n+CODpzccPCS6bknRoPGBwKKCjDd62v4ro/R6sXcYpiRv0pBJ97ocgT9uAdCAORZ/VNptM7qOAHuMVpX5bjDnFifKE2Z98LQTPO8ICO9Xxgbe7KVNCj0eiJN0uMDXHfywbMYhPeWu2xBHCEwJa+Kc994975oHrwK9sOM48/F8MhR/D+0MAZknrGDRR/RxOMT3f2fAocOS6xwNpEnhZcZDigjaYy71uoyTiGX+IRUzkBXAQvFTi5lJuCIk0cqD0rJ2DOdI/jV5HgAfqJwNJ9HIdk2Y9NEFFIcOhzjXXtj5szxKJ57lttpxxXIqaAqLu2rdEpQwWq49Or5bwZ7dMg90sa93Iy3Ud74ZpigDxcucjsTpDhYwm4EhgYCF5ZP9ZUpGAnlh9UgJz3qA18LqD+nQa1RtOBxGe/JXM496+/ybEe+Gzhsq3yuR/dEIA+z9SDcnEsmv572l6PoLxEkekK4aiLtWrzIgIIaGDJ46TVXrXYvMCiFDb25TpbnjGJNbzzJMGGDi1kipc+yZ7nXyhuC4CPT0ZqHfLY343q2R33TVnL/xWh2ZzIozLSWLyEXlYgJbkbFzQAS2qRTZRYxpM83FLjlwcU/xjhyR4j2HByVSj7mBBT0OP4aY28QBDZ8CzzC6iiHHAOWbWDIdV++ke+3FBQ0DAjPJTEagobE/eANfHc2AN5UAuHbcEw0V45cJL4iVjBwgwAbAJai7cG+1TXfKuh1BzZiEGvnz0fPF+Ai0Fz+2bP2K+P4W+mIAvp1EMMOsNscuIN1JYXKJIy7OFAYE2YVoBZnadMyo/7JVCr33AJbeRoxjKtNSdfwoy4y8NBPLdBypIPV0rPKxn3SIZSmBan3CN39+GMyjXxnDW0apyRTUcbS5a0ytD/IFVv11WVy5WUEQbCGAgZxhzHH1BJxDCMPJubhfKelkC2zDXJRHItH/q0g0j0qaMalkDJr4cuUskzJgQYqgMjlcbd8W+krQUrRPi1Ta+U/9xPVcFsWc9x1blBtXcO0OpWRfjHd5LO9W0zLIJ3vfNkqn2VcAe35uXz68H2vxsXSiVaCQFxuI9Z4zYY868dtL5N5ghgsoNVfi7E7NBCARLd9WVBbLaZJtDcZz0C1fIaYgsyJCX46r9+HtpYWASkWRqrjtWAarqaE+QK1/6WFITR9oORmTAEdNAR5WByDUAj0BB+0QvNtPpZhEKExVehAYzNz0du6gz5QyLWlKFc30tIs0ICtyiCV0H/ZEkyV505j5nE/Ip7GoWLTZltGwiN5pvvx5eqFx80pZOnhvox3tFas2PTPU+eMZXLTCW3m3ia+fAdqn76dYbROYGBsBS939ECY6DHymJ9D+1wyFK3jL5F14NokUAMyvrJeIZ3Sbz8KAT7lal65Z/0A5lip1I0ZZxT/4YPv4CrWyWD1taJl+iZfmcUfHvbojjpPu7WyZD7pxESyXIYBG9OGQZACcm0LHesSyP1RXAYBvKM8Qp0K1WiRTtGPkX4yfcfuaO/eTUzRiOHLRyMurMBQhZ8ABsGTzAB8N4FQP2k6uQIzGI/CdiLF4KtOLCAFKmAWOlAmow212xjDGUhMJRmanadygAb+VNzuGwHhpvBCRbVs6jx4uijthXaHIBmZej6bZWhabB3YF1PSUV1UefxINZspqPKAK/0s4ng6t3pjPm7lT5RER9LQLGVX7SEU5cRPc3hjhdzh4NQZiuXxDIyUbNPPCAH9zFME5ClIPQaRslDGaNxfDue4n3HRdlZeadd3NqoQA9Li4pff8eayaAsGCIcxOfecwteaXW2oAJBZntyrQB0AkEx/KSxdQb6pk0HSJ52ROnBfBmYMxBTLD4zEG7PuKEdRuOuVhQK1Q/ujuOwq2p9E/xtfj9p5IlctiTYSyvxmEMSs/K72MhADrlQk/k6aEbzCTaZLCwyA0MYU5dPKbAsmG+CoSN4Dy2BU1Y6fW2v3zX2ZzMhAUCXfUJbohbAYcC26KWy3lufBGiLA1ddHc/f+aOEapke+FnHRYBSWpwDxtcYQPOVpKkb7/EZ7IEYG0/zFfbn90+8Gz4xAwxL0gMf5piF5yCAHjEnF12qzfA49zui5WUBey2Unu4S6Cgy4DloUek8FqqbxL/cAw9+ab+dX84Q9K2dNfKE5XzsjXYjiuitmkDvazMMGGqZLMgetNChUz/JFAAzEKqD+LJemZ3QB4+msiUVlThueiFYx1PtdcelLvPMkRJmF4k0n6/QB7PNcVvIMBu0XRpq65XGxCFyrhIQqPhAeGWgSSrMadm4qEraTDJioaxF9Kl1EuRGGPxWywmdMOS6hzP+MS9AET1vOGTaRymcYl4WYWmc2XHnk5I9n8KswjZKgDgJs1234eSosPHJNHJf4Xb4xlpQOF6QdOnWTQjhRLbyseO64lKIGIi+cRbSSZ8xjZmG8UFVaFWwf5Zds0Qqlp2nRRkRg6FxjLLIbHhtDeRp2DsI+DBBwpAmj45x0oRGYkpsggD39vnhkWlZvAY0wiI9hhpbOQzJO6+I5r+dkA0Tl2jXbEVK4rq57e/XuHJkOEytJwiz8cI1ghxsssqh8mAGPW0d3sFxXoYDd3OaTus4tQiDMy/xaDotASLhAWet9fG2SblRvewiTATsxomVX1s/nIg0M8m/b5RK3Vn2g0jSnYlrAsrw8ijFZgct23WfleccqoZtDfHlby52r0GD1E2gE5xzwpZb9KX+kA63Mqqi8FJKNJ0CqVCyuCfHyJQtHPJzVSSnEWB0zFPKta4En/KpimSpmduVYVDyecF4i11YQ2OIhovjWt96F24ZANYkn20SNbX0GHWURRbigaVd9OvHg5Erm5nw7M2bK7hFhplAdOhlbLiPwS5iBUtNF5S6UWW6UOueqLfp42m1s3hzt7btIrbDwky/GmMhaiMtIzWqRHOI5yTcqVq09AddH3X/liZlalIyRkQm/3KMd6AvNvV3bZvDIILPK5YZyESF9IdZXDmsxpxKSoukjeTjjGxmeysQz8qaqPgK4tJ/nNLQZo2cp796XrxVtn3wpJheXUAo+E5JRluotOSIcvFTRTLVS4N6ir1dZk0EIv+J1+m9n0bjPA21TvFq2VusNKh58MY3NegKoyOhT2AaUeYiuw9ACeM4aR65/59F8N5u//8a3v6v0dUS+6dIJGUaHcLnfYolaRmPTzfMxPngNKUc3Rk8+ETVSOnnsYbfp+9QsGnfZUYfBjYm+HXSWTHVSILS1Ys96cX7dTfjVkiS9FoQoOdQwAyZgykdyfRuDFqIMKM1tq9Wn9NvqIjqYgvTVkWQa/WY5WfhTYRGyOFQakG3fE43uLH+SmnnIpusI6GQKEgifBlt1gk5r3JkFQIfZga9mMZGwKZEnK4N8ZRAFU6spUa1SJMOiMAoJyr1s6Xb4U1fFL7nnFsNhKFUbjCeDOdBh6CxmugKkiHIZ8I0txxKzON9RbtsVzZ27YrK8FOPTx6JY2Ug/bcqXx7qhaJkR0P7YJWQ0Uy1wMSOp+jEWcDrWM65ViOK/v+8+0j0b8fQSiKJjByKTJVhwm2zbFnHTHdpJ1B5+MGrLKykU701WKEC1ypFKqH7ETxCAlphFIbTYSBOKURgogcHm3t6Xh3rKEYNFFE1LdxrVIMn+jb7TzdiO0Gdurn/hmuiRukwU79kaWrxuy2g/z7ic2xSNa26J1pat0Vg7H+UzX4/G6hqKJ00OWIhVsRiuXcg1rNSmcj4+aU5LgC5o42MFn9bH+Maesy3jeTwXb+oKcnzGBPBCFwRvM8VCEDzE77IBqlH26r0+tE1f6bN51De154uH6UwKxldeEc3Lr8vNF8XXvhJBOmrEnwG0mQfKVlprkDgocakcV1A6lID2NIqsHxAjgY88QszkBRcmZilfi4MQFzXkvC7MaxpMZZDGoBmE77ZNKKPRVwoY+pVqUgFtJwjLPNMCj8EKWuvh4RKZa+SUbVouDGKUY8LOMlMsrNR7TUtIjSyQ5CrRtBiHI3TjgvRTdJq7yx24R+LSjzWA8dCXkpKjQ5vlUdeeexgLhDN6FZBncA9mCB6TrXJkidm4QAuTPmfooEMmuf7efY0QCXPhj2edWeMfeQYa/n2wlsLMVcW0ZyWRDqGZPjzKlzE4aePS8tqgmgqu+lII0CUC0W6eqGmmJD8Zi9VMAzPNouZ0MJZqDKB+TyeMb+DJFgRwKqrDs0pIG65wzldy+/slhdAKzPm19nwnmcajUWV0rVbAVP2oE3r+NCiwmOKsllY6UGuF+BREpVWZFvBZpggw1bfMm9pZIaomXiDYvc34Dpmu+mSUdUk3EyGEz/SbWi9akbEBAkYh/TjvQUDSI/xXGOEHEs1HyRCrdhVdOb/NYF0l1CRQ9cWPBpdQCoP5XNOWLgYtBDIgP0Fo8CELRvSFQqal8xmtMDbbpn/GXCPd0mLzM8YExkIbI0IKrpL1oLxctQPf9dPSktkF9/pcbgRRqJmDQxcXc7GK7kSoomenhsfD1ZgQPFo8SoXF2Lzf5dIK3nKzZ0FbI8g4Qnp8np8QwbcEKEmI43kBx/qHVU0GEsWPvv5VUORACergO82nIug76InvMnoEYLW9h+kcLXvxeTqDMBgsD6v5YZ7XPfBl9Go1KTUW/4fOkx5aDJK9DFDhSoVM5ocvrrf3tEwVia/MydVW2qtSlhZtwUCeN0hJSJeLSR+CgvmuMp3IBARubc2dNAaQ4/lWNPdfHW3f9by6FK0Xn8RKTI8UvAqJ0tCPw7W9yi3lCjZ+qmLQdSmG+f+g2G5pw/w41+fB8EoBGXvOf4MAPO8Gkaq2X1VE3QHjIT84CNoZ51oVC126hQrdTI9VNmhzHBoj4+hftjfaV98c/f5qxKMPRePsGRRAM9LBmJGpWCoY/PF3FURO8jcmyb3SyXgwQtfnqxvFr/0N19xJMwJgVNp5IewxWFemhIf0O4lj8AN3pkBrNurXJeHAKrJA0q061uY55Vx31UvuyVO70GicAAQoLBnsgGQS1rF9Z9Qu259z66OXjkZzlTxfFOA+DUrZppuAWmEqNyAYymr9QhbXMm2CEWp3tmsnROv8klPCdV/cQ+CmK9FapFjac8EHrMmTD2lShc7XuMBTM2GXmWUBBFfnwk0tSp+e9zl2+DHozES567LoqQBnT0dt9RxCpg344UEEFmg8s9txiC0qrvyrysUqM4pBcDcl13BGTqWd1HgOEbjUPaugZDEuXDUg7HmSLJ9ZTu4RqGXmwrBcuOnJFCJClUKiEPSdJ8mACEb+FTJyn0b3u++6g8wLaIVwUT2Nie5zu5FyTWIlEGHxU83OjXjcqA07MWLqpw9yetc3tDTIud1Zo967aaJsQCCpX+alfFlo0Q4aMLS84vKoH3L/P6z++heiRTqXu1sgWhGKBsYbuXmAa9mGQmCgfpYLGvWNcFaIdqWKLsZ8O3XMAfGbhRlb5LKaxN+MQdkxzkQW7/FX77FNV+sA1Zlx0L5LyIy286Q7IRVe5Umv3XasHLwhD3+vHXsqFpfOx6QNb6BRnlsHyeodPNKi8zBYsho3iQjp/A+aeTYtUf6KirpP+e8YERrdaQUapy9wcHIpK3NqqIFl+gmVCzX2Ge53biCNgvFYrXRVrjTRW14DcYA7CPDDXDIEhPlxbh7UEmCiDE/fxyCa3GsAljko0JH+y4FJOI1bxyeM4HerVi5mQNMGdoRgaK8qZdKGY4HTxgnpd7jmS93c1e5BbRkBJyTbFv1Dn1u0LI4kdPG3wRgqTUsVA6t0iWfNi2kH3vA7nwnpBnEOmXv0yznzVScoYkzSnfPWtsfYiNqwOOMZ6XAdIOjRM/giYOUrF6wAzy7O8KTv4cZGbBCQGmlNMNWGK3+h00pjntVqsEnQmPP+/D3qr8CTteRjMdAo1vmctulLlyfvXb9oYDnpk2b3adOofbARDQJCsx2D8QyEodv3rTYzmF4niMRwuO7Ls/Id7hMQKiuF1fhFRRVAeVRaJuv4UBdVg3FVCsV1PtD/+UBCNRqrVeVyaV0B2otTgHkQJ6SIFJaGcBeVpxMXtH58Gv5KzUwLU2G0VD4Vtka+cI5nPJ1HJZMgrTwVB6aZq2a0Di0ONgMef0e6FiWKMRauyXKbP/KQPLtKDUMQ2Z7QZ4+06fNjrJq/a55LSZ/liFHqwPnM6lzugaMvp5bhIGOWYXzMiAWMbBNk6BA/zG8mhnDalA9yMQZmWoy4H95mqqhh0ZZrBqTPSp++2Lght3bDO2MBK41mFVOyJ/cnGFBWVTfa43f7Ft2sZCoPg20LMjpgPkTnRUPa5lodpKV7xiQyIwXGoZszFip+9o6rKmxAoLmFyIbxLd6YQZacU1tgpOKrihXcjvCtfRvFutLWQoOdOCpdsM/KJX2mEWeudOX36mGtjGCyWURv5/6Y7LssLMlseuH5aqsPKU3OLfMMXhU04jGQwahKueSgFECOSjoRHlIe8UxVa5cJ/u5jMoo/Daz43JdwepaOOiivsvplpsE9CcdSiDJkOZVnZbWpUEU5/SsvvhyD3Bl2WjG94a7oE0M0Th2L2nNf50baTKWm3VQcGhexaN+yMNRW1+CLK2VdKp4TNfBAweYcPQLNg1azF+jwmgoAt6ugkrZpyd28ulh6gaRK2Y37FKlH33mPY9C/ZwFH/kFb8a8++N6sGNptTuEpnIRGGNoiMt60GM3L9kXR7cbK8y9EeepEpnwAa7qH9IUwOjdVECRMIFBSZY8vHvUQlZLATUUxGEuro4ucKoQR+ryyDWYw0AI4HRo8QWeeJC3RwHIqiq1KExJTJ0RsX5Hluf0S74QLH2dG4eSKsGnqOF2ciwWCx1Z7U4yXjkd54hgIAivoU40wILIO4RgsPVvyhGzGQz+OxUaxIgNA01VjnKJD+9AhTXZadDblmcejtfUMHj0HrZoNlEZUV1RB0K5/ZyhV8AUfXLZufVWAy12vztWr4JCmYhuo+R6FfhPkXKSPddzDMpE9Yxu5YglGiqRyfEj7xkmK2f+cvs3qpe2IZlz0aGKXepagdPFrb7+9dNOkK27KZhfB4Ne4SUGZS9d37I647bXR3rI5es88FZMvPwiEVIGTflabkFNGwcam/qngragR59EGVoa1OViFmZAFkbJNIckb2JjXtKY8hMGLKk3aWQWBwqIWYwSvpagdWqtzAWpxLtiQKPuhLeMM172Xhw7Fwqtuj8bs5hifeiZKAshaT6Yb/dKsdNgmzJdgUz2VIKt6tGVskBM0GIPBksx2rsIVPr7x0limKjJBhzCLf026aVLBiTpmL9kH9MiHXNzhyKEzK2rENFCd1xz1uOzhJmAGWjKCj82bbo/2FTdF/9TLEV/6VJQra9DmbDsKQbsCopaQ4hXOUfzMPPggg0jGYvyTmQR+P+dJsi7PTY7TqpQ+XW20MOC0oIQ2ib7twIqQxQcjSX2iHeWMldaQ/siAQ//JQGFAzu0TWIxHVpa422DJNnyLn3wl+KljceH6OwSVUSj3uKTKypvblw36crky19XgfCHVpepaI6eJTbm4B5rcoBAZJBlI0RYBkbTIGESdKOFSK896dWODAZfVxWl/A7I2+Gnli+dzjSA/+dzgy/dRe5i+cK2QdUUlObVn2OTLtIwb6LdB4CZNhcFpHz7Zju+X4VmPgCzWN6K+vp6zeuE7JC3ErPDdR2i+NGuNMa4R+K0QUHrPWi+a+Pp8GZ9Ip6EIh4xvMlCIyGBjPaZ8j1xDSJA56TGGgWsXiamQp0rlpo5Mh3VxKJtHpdQ8UNPgQUgxgFJ/cl+ZPOVmFwyQxCeEWOB3z3aWHBF0i2/N08jfKNpZJRUohQR9BmH6uBSy7JdpcL9wM4UBE63aph9lfdmHEh+VF23wXP4uStgwA/bcl1zezLPqvAhiZqFvFxmyrEsgIDRnusM43Mg5hhmWgvP1MNJIG5Z9c5oW/RCafatBLozgoSSdjzKoxEqsTLps2xf/5QybCsmYqzyZvhyv8IqBjMegF0qiMnr2r1F43gCfXGXrIRFV/q2S0y5teByNaxq4gIAZn7cDySqbY7XSqO8XA/PtUX4ubVq0v/Od6CGKaCi6MFls9iFSAvO25diszxT/8s5r8/CjnIeGITZuIJYvEOXaYO/eiBtfE+1WLZYefzSKp55KeLW3PKAAIBB26Q+lyT+AWOHPAEr4Q2+qVAEGcF1CzQR40ADHPN/+XMVbHdUhjF7KayEo9+fRn/pXQWGyIb/s0fXj+UIz/1IpZBx/wwfuAPIO7YnOlbdEbX4+WmeOR+upB7FYOaL0uc/7/eKZVE76TTjOz1Et+GWGIqMVhrGPp+JVU8w6LFqquM5vprjwDToQWV4yok73aRrA3dgeX+IPQSb3qQzSoQLJf4HOwNJtUAZ6U/pq3HlfNK+5JYYnX47B5/84WmeXcQEKWDd4yVZwK44kT9bn+YwlUE55pVzymsZpjKK+/K37XwttUgjj4F5TWhSSImgX0Z2Zj8bcpnybZCIBcJY322A+J8F0iNBUBHewmO+3DO0ZuUeSmOZZv3eO26VXrlapL2yOjkFXdyZWTx+P6dkl2lGzYSZII2vyeBU1lm6MOTLtRNvzNKtoJ2Nz2pTr5udWv3K+GYZ6po/BWVbu5udgIRpoDr12EXnqDmSOysdInbBXmRkfV1BW7QqmyweY54KQqhCThPCJYnPtGjHG1m3RbjdjCFSPltbyutlsukN+FzFMOfNUfhhu0Obp+sUAZBKpVDatGeG7p9+bPJPAal8WdPgabt4cxbatUS6tRgmvGiCYp3pmWZeuYC9GZomYa8YbTgFjzCKQZuL/cw4e+kVPBV38yptuzbkGK2G+6yT/wTAtwQHmkiQaNC3KqVcDFskxiuYO8SSf4n4/yYMUMPMM30jKE1b4LNsjUi7bWJFVrkMHY+bW10Vt09Y4/+jnovXIV2irBVpAaKZRlTBcDz6p4T998ya00DWfySyGbAaCITVMcWBEVVmkbRWHewUXF0tknR3BZZVOVLhk6Qo6tYdmpT0nmuhPZgubmpII6ZoXi0ZajF1bnk6rvPbm6F59W9RmF6L/4jdi+Pjncq4/t1XTblYLnX1EgPIqrRnFoYkq0qdt/2mNuQNY9IO/psZZ6gUZdalgEM/zO0LNPe7cq1t1/kMTrYEoDCkXlngwBOxN+ixJG4DLKhwncQExFZmEyFp89PU3lUapEur+NC1HQbkMCCVK5ioEmZeRMEyxlJinZ6gQaJ3FEmFWMMtoN8eNwqDRtUYXIvSbMIR+bCO1bu/+aN/xlqjNbY71Jz8bxYNfpmXYDyk5a5U9QYupGfTYP2xxWFiMvplrMs+yL2mYroBIhmfa+EzX3Xe5wMCzT2jCch0HpPP/MfSr3BLqt8rGGJCEa/e0Z0HyFWWeih7iKe1b3RTVrDOU170qOrfcDSJuicFzj8XgC/87ynVg3XahE/YYRNESkb6rkVMxeX5C6qaPT4SScL+52dhEL2rMAX2ipTuFh/TpKzN0n9JsxpJTziKo93qFdo29Mr3mOZfK5anPI+svzgbSPN24aEpkqeVroGhYxff1bJW2w0yhk+v5CkiDPBid79rPQAXiGJAC9NdqtYsNKlQDHm7JAA+Y4ucgXw9NewZJEOrmP6dgK79JO7mAEgJ4XiuogqyKHYwnLVjGGER6IpRepDNpo3QMCi3v0Ievua1NsHyZLErIKL7yWQMxnrP9UnhEyPyS/du+CpElayN9aLbsqhVlQJkDlFB9J/fkMqoqSFKFnMhWGPLPhZJmKhBFWyotkTvtijATMheDLhVWBcjVuyKgVmmQpmC4lmsX5CeC8y21HtXpmR8VbCMwkWfUTB675BwNyFjJNjwowSCuHBnEkoWQYagkrq8n1o8NqYYO+VdzVkuwzsPYgcsBIb9vmHWprj9t3FdeDIEJd2MKfa439xw44WZkBEuHHrPl2y1yIx+fC2upXfxuHyguz8EA2hyiQH36U814mMEgKNr15Q3uNdeyxrSlik5MSTCDfO8Q0XBjXKcv/CtMdbHHFM3v0d6IzvrWpXluw0UZ9GNffRjnoa92MMA3atE5NtpdJ3179tkTsbrei/MrS+ERp7nAE9oUgosz/C5G6ylQNzr0oDEzIK7n+ajeh5wyon/Fb3Mvw2IMZjrW/b2fe8igjOQ1Jv4P/bSt74ceF0lkhiHi8pkZi5Zu/WrskWNyi799caxtVmv1GIvy0B0gXOMzldMX0Ljyx2WBeXCEf6uZIgbK5nxI8e3vexNsr+BNb+krwHOLM6YgtNbcBkJn+QI3OvMMOeeWPXtFH9a55Ou1RoVHLzxvAOYflc901Yzxg6t33czTKjoxXuhGZ9uuaCzMx/TUsSiPn+QTrLaEBhigMutz2z53yZ2YnwsMMlrgr8wVRaPVavMkCkyglvCZ0FGLoyeWY9dMJz738kkUbhoXemIG9/XXcQ+N6ODeVlGo2Zm5ONRtxmB+c7z30ALxCZE7LVeLH7RAflcctA3y0zbKunN3tA5fGVMC35IxxAtHoiSPzvdG+IjVQ2hDe3APuhJ4QTuCv9mI28ryAEU5xd+ejuUCUgM7IQ+uo2Q8i/AUfQa38MYijfTlZ/6tgdCmqJpInbCqPKv7c+5ApVCx/Ka14hfedkuZZVHjNP6nu8+dqAqt243N97072jv2xvKTX43pIw/l3HROjaqpKVjJ4zmcrEEZ/9FHo4oP0HpuzgodEQN/CLn6TaN/GJFwTzsMxExAzy5cKU8VtFZ3EyNQSjv8yYBlqOkJg/NaZg4ukKRlhOySZ1PBLz35bJw/eS6++OJLcbY3iE3dTqxu9GPe6J6Glt2Hj2Qyz+ZrfmEBBWjnDNsc97rH7oqDB2OBtm676vq45fAiTIOZUKgtGne4R9DjU4wvXQGTgRwSNA1DtkmvLPaz/EecYd7tEg8Jbk+JVpratUaT0RHfwiLogIW75TndwtxczF99Tczs2B39l1+Oc197FKgHiRy0QtXyURJYAw9oWpYI8MhaCjzpKqe8UdREIxQjy86/cPe1SoIgwmHxJDf4d4b63XZsfue3xMKhq+PCVz8dgy99PhtwIYRnqmURgk6UttG7ubmN6fsNuloyg88VVWYB/G3gqLDt3MUDLqywcKF+G0jxIVamr0a5knVcU1r8M4fOQgYWoACM+E3HVOiV4Ub83KcfhmGNWNi2I06cPp0KNdNs89kwtm3eEmfPn2NIbayMBxDq/kPXxvGjT8bq2kYsbtkSWzZvjbXlC7gOfDxmfejgVbF2/lTUN87Fj914bezePJMBV7WXfRpLS+uxadbVPiiv16HPFbbGQaaPOBvGgTA1wEs8NerW4p3XV0rGOznbmF+MFsV2Ekbj0ZDKrZtjx/u/M7buvzrOPPVQvPDbH48mbldAFYmQqZLmXiVex72aSXkJ5UGJwBQ+Ay3po6KaPpPNl6zNrl/pPgng29zbc2rMhzP90EfhfzEJiGVAMFBIs4ybFTQ1nwG9soDRxQRODAxFB8uO3Oc5dSOYZMEC+SVsJfrQTk4mYC7m2c4p+46RPJJEE7Ij1FqhYwtkTfqwBN84s7wWv/rgk3EBNV/BqvrQmXk/z8xt2hI7ZmdjjMXv3bo9tm/ZnEe27d29L9qjjZjhs6uvuCa2ohhapUu4dqE4RvErF07GafLmTbuviL/72UfjJz/1UCytDOJjDz4RZ8+txMLsDGMN+jMNYyz0p8tR2MKtKZm5M8Tn7y7gcMuzZ9JlDQSkTVFoKPzMySKYgdxpz2wEYa2vxWj9YgyGxi8EtVb1hFUMRzml8PnOGgv88kColKHBqZyi7VfWScL85GXOPr5t75YH1ES1IZdC2yBCcyBaReeKV5F7t6P33BNRYkUOwn+JCP7UAnnGIWSH4oZ+2fboLJUHgfuXWpmAbsc8p8BdyKgG6qccRLbKM/6d1+lH4mVGEi2lwLq7UP/HI0/F733jxfjyyYux2mihCDzNszs2bY6FmVbceOW1WVfYivCvufrKuOn6W106HzvmN8Vle3YlKu2e3USwM4jDhw/G+tL5uOqqK+PcqZfzkAfL2SrC0sUL0SYWONcfxZ++QDBIIDlLNO/enpcu9GLXQlXckuUMMhkrFmbEzu+WcRkcA5ALji1xQLNkXCioH6koaan8mgs8TMPMyRtR339NtLfujLWzJ2Plia/RJs9bhDJjoEX/fkWGudDVpqXDtEUDgH+5AYM/vSv3BHzrTYfK3PUiPHETHhXG0oBpT5OgZe+BmNu+IyYELrWzZ1Q04Mz6myKEz1aJUtP9vYJzAV6NNUax+EHXaYH5sML0uSSUSFRiLrkBhsy9tor2p/CVI585EP0UzJBLxgFrWPfvEpEfX1uLVmcmti5uji2bFuKNd98TH/ob30TwRKBGoLSM0FRCX/NmBfLl557NsuWLR56LtfWleOLRx2PX9s3R6c7FgGxgdmFr9Ppr4SGCFmq27doWQ6L+R598Oh59/NG4SHwg+1qMe3+7Ft993UGUosrrZWwaD/xwulkBD0E/jSgFngPRPWEI/pHX4Sf0uC0cAEtwK50oMniwgkd7s/e+KdpX3RTLT+GW/up/8rm8EeYrQ6piJMwMI6qWeBHtQ49u+ZXqnVIx4rfHNKSfe88bkcoEf+nx2+ohWsmA2zA5gwD8We4P5+GsMEkvDWc1jkHYESavrDKwcnSuiLVEOXJlSYFb4LkOQZi7Ua3jTxYXor3/imh3ZmP92PMxevml9Es5mSCR+qTUVueZYbIOko4FrNH6ID776NfixMpGXFhfJQupxWynG6+7/e74ez/+d8kY8HENX3gm3aM8mMhX3ql0qWBw18qWk0L9/nq+/WnQx7JnsGEVOI9nMU9AMUkF3dGSE1ncs4y7+OWPfywefPBLGSeYPSzMd+J1d70u9m4jE9At0U+ud1eiMplULtM1cmsuVzxL3lSoZ6Tt2EfqNOy3AqlgBP+Or97ExIbAnX1p5bpVdztXqbZtVGNRafxnOosVYTCMl6dNPX1Bi8u5XTtp6meuX/zsaw6XngvnQO3MqX3f0a2a8jxWTKMIwvRMGasMOcOm8fI/v41ctQDoz0Fpo6nhXKt20SYtwBAayOeNG14Vc7e/IToEUxvPfT0Gn/zDcLlz4rk38rSNWeR5ZZmVsO8ikU+fWo4/fv5E7Nm2Pc5cvEjbw3jtbbfHP/7pfxBd/GkexAjytID+PIEbAMljmVCkEoVwvx7UVwqgUqv9SMmdOqUxCGPJaJ9+JyiGb65ysmq8ugzDsWACq888/HD85n/7r3F6BbRBCgtz87G7MYn7DuyIKxc3IUws2jA7I3mjbSUq/xw/Avn/BWXpf+GvfMq3cUGd3/LA9YhN6JQHcjErnvynpDRCc3XXTLySzsmjdMEJ/aICCgQtuVROoSdr4Q+KXH/7rsUHzCxdbJ+i8yZ1RX8LM9R+f08fzc9cVmynECGESYCfodZoVAUjfu5tucbLe+gvn+HLnLy+/WDU9xzM2vvk5AvRP/I0z/k8lFuskFjb5MkMliBaB8Ao4k+Pr8QJrNSDk1vNIq676or4Oz/0gzEDc5ywgRgACIaDWrIjPMCX1FHn7rnxLmDMsVzSxgQWPK4BUg7fwInreXoVird+8TwuppWpkAcTIp3YTlo45dpTTz8TF1GIdRTEecWbNs/FFqsoLqzQIEALxWQal0uksqrlOgALTDAfnuWafAK+IX9nqoXAvC/fYgxJVuC0BwNd1zrI33wLYgZx8kfFJSkkVvAz3+6hm54ShxgrNPX1KgWjtGybJ4oSVLprJ3PADQa0Cjfy9WbZqCTzkHJE6+wkrSQ/UaiMgW/9pxG/ljzguUytjeplpApgEYMBycjcQty3jLvGSAYxXYdhyxejQZ8qnpVA/ZDwJGz6Qq8q3+Z2eHhkeRQnV5ZjBqGNy0FsX2jFh975ttjsoUVKre0bSVEUPkOlaIsb+c8xjh0XAoHdyaCcqIDuDL6wHKuBFl6Gg35WJZNeUsTW5s1pVY7Ve/MwiHItXvvqV8V73vimWJyfjV6vH0sI06VTkxEIoe4iKJU4F3pwTSF6MlZG36q1vE5lg25oQcLZJxrBn7goLZ2fGpe5ugYG+7jXvT0opciBAAd8PoR3loHcQz/kAfmVBySbARF8ublS1NDva0Lj2iDqVy7OPLCG4IWxPp32hpYKp7GCr1mX4RDouy4VSh9i8o1nUDDgd7lqACNRaUH8T9/lYUMabB6qQEeORwRPHZWJdfLh7TuTCeOXnonp6fM5aGvO3mu7Wrmb/XKfXIqxiGdX+/HkuaWsbrku7s5XXRd33Hk7KU4j2sBtDe2ot4HzRht6I1pdomKsI1ewAvvqAdTk4A2OUugynrad2RKRsgbBJa+Ldq7lG68u8YnBKQzGt+YCDnjlYtNTx47FeZRRvt25a3tsa9EDzyfayKu0Ygel8fjt5Qq2nWwy+NJH6xqN9X1VJkNHWColcQh0Wdu3dK4xyWuBQ74YZ9hOtsn/zBydG3CgRvEMIo1a/PQr7+WarqH4vg+8uzT6y6gUYqcwLTf08XexZQEmdmJy4WJM++twDYFylzBmsUbmKhBz+0az2rZkcAWbGTAaxsA8JbNeV9uAWQi36ufmi1Z7JqdUh74hrudB/NawYS8pFrTRDcKtdzJmyA2WaPLJIy/Ho994GsIH0em04767b4sPvvOdsWf7dgKhRaJrgiGsvjoUiQCt2Ypmd4EgrR91Akmjj4l+H3otvUIuSuwEMoqM1RoE5nFgwO4r75nx/ajD1ZVk2BTE6Ls7FjeztLIUF1fW47d/73/i830RdY0A89WxcxF+YSS6DPcCmNVbGs6jxOVMKjNdWOHjmYR1PnEtgqVaMyFhnkSasWMkQh1tCdimbSlwhNrC2q3u5fSwbWLmBsIpR4XPT+OyITLI1bYqg0bAPXlKxk/ddKD0YQWiVpqT54dbt8bCvW+LctN89L706SiePwJsEGnSaRJPYJR+Nw0fslCEPLQQS8o6P/f6eT3Plh1BOLEDzzXaPs9YpI00aIyw9MdW87KAkU1qjXyT4rhH32KHVbuLKMi/+vRDsQVf2kNhbji8J37yH/1UzM4jMLRIX97tzNGA1TWFSNtYbG7maLkO3X6hD1TwvXIeUVZNYFTWYIHJzMRc2HsHxgMwbTAgpiCHn9Zg7tpq9FAEl6v1gPNf/qX/EF958rnYMjcX//Ad99IOgpFmmrNJxZrt0uBQHskHxp2nT7mmEHqcK6/WDPAZPBSJnEU0PqlddllsetVrGB+p6Rc+G3HqFIohj6EdBTFGEB2Sbz7nwldjSb6y/I2COClT7TRyXAhdBPyZGy7ThWde7j/PezHsryP4zW9+TxTd2bjwxT+LxrPPQxTXHZQM5EvLtQNjMjXKhsWNDJBgtnaXJHCDZ7gnHjkermYbWdA3n3DahN+5qAKIKrkqiDvBCRhpnsC1wSA++tSxWDM6hvjvfd97453vfUe6jzpOuO5KISz+9JkTKfjNO3EnML2DH5728IG06ZbwZlvlqOj0VR6TMYiDAIRcDxAY+p6ZuUXSvX4uXtzwxft83mijiFj7BlbvyxpE04+S3n0BFPqOqw/HNSCkQrEekusNGUtOXiEY0zj+u8Qv3Af+O01fgSB4jUE5eGqGDMrgECWpXXN1bL33rVGDjnP/+/cjzp4CLcQXeU0TslQB87esc5ZO5M5FmYzXw5IMyC+xNQWvWy3+wTV7yleO2zA3p7+ssdd27Y6FN74HJnXi/Oc+Gc0XjtpOCpcmIUlRODA7qP7O0zPUVNrLA5O8yt+pzd5HJ1qv8tZXZR6BMmmv1ZZr7jXSh2kZ4cON3HjAg/v2HYpr3vftcWGpFz/0z34qTi+txC//y38We3dsz0DtsS9+Pv7081+JPYsgFJYTuIIg9/7akedivbcei/ztnrWbDx+ON9x/R+zcvx93sYDggX+nbxHsg5/9TJw8di5Ora7FSydejrNra+m2duK7N89uip1zC/R/IWYR5pveeE8sbt0VP/1v/12s9QbxM/e8NtYuonCMVYpligKBKwS8qDbjr6pr1c9UZsaW6xH4suBlkAY58KpSjBTsgcOxDTm4Rf3cn/xe1C8uX4Jy+Ml/GDS8Rpj2q4LRubGJbeTxqXyldshP6UAx1cn667YuPKAIxxLBF1mewBPThS3RPnwNXU9i7blnYuIButyTCzIQsB3zvDKBAC1fPYMInJTeTAJs1yAttY//0JkkSmL0VZcu5zWpMfirAiF+Yn3So+W0FhejdWE9zp08Ed19m+L+t7w1/uLPPx3f+k3vQ3kIQtcvZpxw7VX74uorDsfG6dPRqY/izHl+AvdX7t4eh/ceiNsPbolt2+diSDYx323EtiuuTWtcWV6OLyP0Y8deoutx7Nq+Ka6+fFu85uqr89lbD+2KV11xMHbvvyy24cM3CG6eOnKCVHJ/fPGRR+OD7/pg3PWWN8VLX30whQ3xqdgGr7qs5IfCgQG5XsFrDp5obKDAeMRgMl+cgFBdHCOfDeia27ZGY88hXE0vhke+HtO1DUYsinCvTUCvv9Jxtu98CV3A08qy8yxdPjPzyuDa/pFdcc+1+3MFktoFkMlqmImmtmaitm17lJ5aee5ijIAaYUtfJaEWegSYhH8VEJ/vxoyszaNVHjIkMbqDXHNvkQJisjPgN8/CUzkgwlW4nkXv5k1jKz2hBZWEKHrau3Nz3H34ttj9truIntfi5YcfjN956Kn40b/1N3P3TnN2JvobS3HiqadiebkX9fnDsemy/fHfnz0eX/zUn8eNt94dH7z/ynj8D/4srjmM8K+/MbZ1xrFt7+X4+cVYOXc8Hnnk4Ti/OomHPvlHsWX3vji7sD9euvgC7Q3j3tfdG/2HPx8njx+P26++LA5de21sQjksN//OH/7v+MC9r4mXP//1mF/cEs+6ilezVbDwQh75expXGgPC8W8tEH5UhqCQRUz4Dn88ZKkPPzXqMagyc9OrY/3s+Zh+48tRc7Er964jyMzFuckYrceznkXol4om8gjzruXLlcFcE0UTLOiv+MHr9+cL9H2jvh35P6cdceaR+9S5Td/o6tdc6sT1PM81/Tu383suIkCKXELINM7f+k9PzTLS1BupTAA4ilHGzP5ronv4ilzr3jsCmpy9QB9GoDCMvlxQ4QpXlUJ4NtJ9/xveTNRfxPETx2OAkI8Tbd/2mluiReQ+u3UxkSU1fNKKlRe/ASGkDEDzGKXaWF2LzsIm2urG9j2LQCINblyMuU3bUdh2rC9fjJdffD4moJwvGO4dPxXHH30w5rddTm58PjYY6FbfwFWsR3frzpgjkPO1ZWu4gj/908/EO++6LWYWt8eDX/hSzg4y4KQ5Z+b4WZ3fA3wzNmvvbS7DoPA1pXkYkXRr9XyRRiBIPjPeSR7XosvvBsGJGqCNBtOAt9U+BsapwpQDFKKZ0K8BjqBPF+YqoQbtu/TKN06ukzm5MKb4vsu3l05+GMm7alOoNdiw3Oj71xxEnrQMEcg+hajF58ZEMYI/iM3RXAMlepUIBGhW7DmtuhBUUxvmfgVaxtwtd8fc3W+I8YWTceGzfx6DF4/yrHVpnQz/oMGtSaKDVqU+vPW7fxSYvyyeefjx2LF3c/zhn/7PeNOb35B9btu5N1qtdrQ2LRKxzzBES6BYEUwSUp0GRSsiDwteWo6R6R0W42EPTtxsnDsTJ19+KYqFhWgTzHY2b0mFPsO1wWAlOt0Oz87FwlwnWt356J98kaxiGKdPvRyf/quvxLvuuT+2X7YnvvQf/1USS5f5T9CTlRk7cTFfc+14rLDAkeQ0nwGQ8B+BaiTcJ9TnocgYUY30WFcpP9PVcnMx4jliJwtRVaUUQ+QH+BFjZJnlZp5xdXRV6EHwdT/FGKWD3ouPfOs3E9whQM94s2ECAt+r5nZehWXyX9WwhYw6RA3zpYEqrc6lJNL1vXXIJrXZ5U3OsdNQ7iGAv8kIkimfIAaw0iTEQQZaa03dQNZCR9YTaEs8cnVsnqWXyggaDNBgAh4DyFeyCcu85sgyxIDQNImGyBYAVhTMtV51XFXuDaQfq4CYO0JHoYj6XWvgadDGEa6m6aAYvjQ51xHA4P4QBeER2S69osrULVXeM0LhcTMGWvptfauzYx6YlFaHIsNSRs0YLA45DphhtsJTKdQGfZvWWU9HnHxVs37pBtUaxiP6Fa3qWXmUBxkyft0gTTF2aMEIUwKOXzYznt46qSI/+7hYl5c5bts06yj2bm6iZDSsRCAMuWmcmR65Jkxfwn+pm3bMp3DBoUg8j9gzmqRS2KM5I7JTybU5nuJj7lHQlapUcF+9lssPa7HGYJZRknk+bglvfKn9juoVF5FLixhskmDvIpGfepv9QrvZgRmD06GMkK5UVAaZiiJL7RJG+oSKiVLpwqrA0r68gTb4GjKmfCsUz1f84JvOlUU1nUzCgFafH7tQpIxZhUUfjlgltLM84rTiXEK0D/lkLq/mc7/lrf8UeiqkzFM4Ki3/WcPItY3Zo3yvDNHrUur7AU0/TQU6CDhX2SJY+eHaPpHc+QzMg7HSAteKdx7YXrYsXV3SknytpgGYwqQBf2Rg5j1qJJ24ssaFkpYqc+0dDVXMIQ+HUOhJX69/cyfLEL/kUV0KwvNetXz0Ltub4puPk3tf4N45GLhPohmaR5ob4KTaQJPVwBHP5vm1DKFavsxH0pvPeI8Kh8DTEmCc9Xp6cmlWgiqEJc0ldoHAs0AFQ3N3ifQ5QeJ4uWdCOykgacGCteacOVMgDEAZniPCfhGLv0gwehnt7ZjpZLm42jU0wneXjLuec/FaogLJoo78QlA0ISNol3iCjquDohrRMz5QqPDHf6KEaZoqlEuwuVc6RVp3wRqh+080suQuz1yoimNLxXAyx75Rp8p9+M54gzn9n1rDGJMZBmOeaOE76DydSuYAhkCoRKOXMNY6p64htxf1B/gWUg+Iq6DETRUoRJeMQO3l90ke6mttAJ+Vq/pBPjo82piJJfo+xOAX+2swBiXTWmQQFunChFxilBsIGRRoAnABvdwzFvK1E2DSqVYu6YbCd8PThqdqjPkzF3l6WIDqJgNQVl+3maRZRmVMtZFnzdE+F125qlVbmi5xWS590k9OecZsRzou4nJexC2cBxEO0e/W6Ua0oElme6JHzk8kTNIJWqLLSUWiD+EdB017rouHnqyo8Rlt+WWFcwOrcUo338Mn/63m8Zhn2HhOvuXcMUTaHv/RLzIcDjMttEQ7cOG2J3zwuzfomp3IKT5wCNtCuIKQq7IsyFjqE+pz/7nf8oXOhAytSXqFboPU3AJEg/mWCgYp+/NtCXw1Eb5bfYYYXx5lntZCuzBBQvVPaupp3zWHxS+i6bP9flqlzFclGkap6iv9ZhO0KLTBc353zV1lEQJVvnQfgWW5Wet1gAgqrRzhqZC5zMsxco992Kbr/PmBEqGUPiPbudfJc1e8posAOVQY4x1Vx0UcF1GGs7MdrLQd28a92ELE3HJtIG2pWKJTQ4umvzz4AbZmzmyn/JcBq2NjMLkJgkG04ZtwKQo4V6ErVDE7Kif3iEIiaBdl8wWDLrWuiOd5xmMqp+vSIRhYOn43feZ2KtHM/m+85gApHa3wkMdt66Pzbzpu0bACNcR0UiRXq2DpHjvaUouBwFcUWUYJ14g0mlkPp3H6yPXb3gfsafueWaMlGVvkO+lm2tzfzckTVWaw0c+aucKpLAUxC+0SjbY7MAMTiw/V26iwAJhq6zn7ZB+F89uMQ1/oxosumNPGHSGOcb4cCPTgyxjBXT0GiWqRCq9CKXiDpp6WjyJCMcpV5dyih0JodVpkDa1otubwCrThxo2NfMu7nOA+aRSFVFAjamMEEArrNGA2mMxDFLi72ijJWCZOOXMf6MnjGSc5527hxjzeM4Hd+ZLb1WC6k15tJ5j43BM38kVDEu8/6E3llljHY4DOZekpfvDtbyxbwiIM8qKvtery20Q4VEO5KSs8QOtwbkvMbJ6NuLgc3TWiQwQrJPliWr2qEzmitnzP7UoIu6OFQXh2dql9Ay01Gk8ZrZm5fLGPYYk7SMZDhEtANsVPKnD7MPUzYMsFIAxQBcn95AxMoM815DVPqqQVlDd350ITpKWAp4ubo/AddtBYW14DHxEy4xXWpUnIVbFd6uRUZ74uZIjA/Ju+pWEAXUbj1XYyUkxurrfpk3HWcQXSNUDoadX6UNyBRZIxkGwM4huuVWKPJjVIy8CXb/2+CmBFTyXwMqzAecEHfg67fIZRTJdWora6gjerSrZ6NusnLkVzT0HuDMIVWLkzk4EcvmlAeqCgz3M5dcyl4p+9401lB2HxZ65S8YY8G90vtT41AbJbCO/wVeSy/Dx6NNoQIWSmhnKPSuOkh0t4czWn0CaEolD8hfLQA1bXopNxLu4WMnmWHNuYIg8l5nmXQeUSJAiHkPSDbaxuRJpo6khHef4Opg9cYd997NCoHQGUDRSyg8bRh6dzGbzEaCNGO3ZFc+tOlGYY9ROniT/6FYIg0DwPH0stm6htD2a5WsSAjrjDOoRLkyyeqByu07fyyCAYD8IgcPVPX5/uK1amKJ2wjhlgWrQp++rtjI3q9OFePgHbfF3EcmdPdcIVvFbRoCljDl0K/HLV+Wjf3mhu2xOTU8cjTr6AFkAHcYzuRwFOfB9uwnbFf/mC6fCTllCoTBWRqhNXrqW32Fb8/BvvIDajE/hYFWKEbgbgWetaCx37Rin3YE8uvzoVofXs09FY20DbGSxCNYI3WpwM+twvHCt0fCvKow/XltS6fO8cTK2F751hgDKej1Uerc1jObTAfHOzcQGmmhs0ISJPbFJx4FG1s4QRJyxbohSVCMbaWmAHy6BRFNX1cc6tF3sPxHjbjmgONiI8eWqd51Aq/aFnzHmosEej5D8UVV3PNA5BOvZ0U3yUcchMi4CP8bToZ2ONayirPGc8OIdU0lJ45mfyLpVAtJT53GhbjEONcMrU+SJXY9l99sv/dJv9HDufH74iGgcvj+LUiRg98Viiqits3YtYB3XchOX9GZ/oRkCSFDKCNzi1b1SZmJG2UpG0fDrWgurunuPBXPKMYNSiGlpTEKC4REiIMqhTk1wLpnVoEUg6fAGwmu2GSndh5lpuFxGgBB7W570evjcSvhjdaLJB+8Cf3zIXSHLnrJbrcpDccIE2G+CoMrmIE5+Zp2Ig3InaalAoPmE9FmnGU5cuGRXQN9bve+lqvogQwatgiUr013RTpDGDZ9YQzWZ24FkxZgFaPONzOVIWP/g7FQPl9O3RbunOk7C7XYiif10CvPOQRt8QBXbTH/zgnjpoUu+7kVIaVSr7lE/SiTCSt4zRHS8EkO56xUfAZ/hOu75exNK2O2JSxVEu4yGh2646+vIGMbzKjTJPxmvVuTZkEI7bc37q0OMYG8C/ArcSmUfF5Zo30ht0F+IZKNabJ0kgmFHp8dtqJW3AtHzXa/oggxEYm6rsvTxvoIUn4i/+doBCEK1yrwfludGxOWSgMNMavr441T6/3cgotCFkPkd70OIK7vKFQgxAzU0a+b97wYOQJkuXKAB4gkXZM8aJRhuw5boB4UzFSXhA8LgIFzNme/g3/pefa6X2awzj+HKNm4JJE0YQWpBxBvfkMaEecLQKo0GFymqhvVxHmFV7jsc3TkNAZjWunqlOwlKQ3K+C81m+Rh2OaWieq6eLNGCrTrbmOdrRd7uCN+MV2ldxmiisgZvr5TyZyuC7Bf+lI3HV8XgvY9AQ7NN2VV69V434EwJhnNCie8lxynyi4ipaSJhtuinRIgt4nB0BwR49QozDQIEcIjg/MzhSDIVaqA80I4A5LSDPFwm1u0bsc7mcOeFbpisg/nPDhUoEGf5IRokGGTGj0aKCgOSqkCl5i2vStYwMEqET0wEruUJ0rwtoEADJ1IzKeV6hFcByDZqaMgz6+GED6WZKnrevfGU4BJlj57e0cFt1RDn3aVEjT61CyEk9fVt7ULHyijejgPBVcJVJWYNnUAo200AUOF8kxLfRvAxQQXI5dbYCP415JBDhmTpk/QFUGCRPMAraN4PxLR5ElRgl37UZ+oCPXCf/yuu6O/nsoQ3mtjWDkDzBAcG4L2aK1afsHDbhqitO6vVONBCWJyJXDzEwCHAdXZZDgZ48bgNx+2QuknDgDFK9cTlTbgbg+pTATeFUtWxLotwpRCU3YSr3Z5mSLxlgapb5t1YlY2QKXbawPPPu5JeRvMhAmwZgBXnzGEb0YahrAh1bsrLKEzMWKU0rvar253ik19UF/LB/CdISud9Dg00NVU/3DCSDtHwFB+8SabhkEUm+OWFFxygJz2QmIc/kgQUVBCkPXcbtfShgLq2iFceiDmqdEIuwoJlfver5srkiCEHmm7nx41q6SOSXffiiIhe2EJWlMmR6nbwny2giQ6iz0FZzOXFWjRC4fDf2cclvAsWUYAUmO2XqaZAj/PLQpUUiIwIyPXAT/Qi/0wfyTHNyfxY5cp+bBkBz2ceX90mDXCI9mMQGsLi+TF5LyjcYlLHOtR4+cLDONfrd6JXR3xhEf70f/TW0ms/ckbIGrA36bm6cJLR5IMGox2c9DywgXdL3uoR9sMZ9QD99u7TKvSgbuJUhsN8nbZoC7a74NVI3MDMly8UMohUW5KoXNdW5B1XXCB1WpcAB35SKZV9YmRVMK2se/GTEnaoO87VOy61Z11AluMYdGeTleTk801Dx6FO0c9JINPIe4wkNwraM0I3gdXNesYbgSw6dlKliCEI0T+PCXbiWrulZAeb/mYuJuP6OYjsm2lTMGU984JoD2oamgwEKRRAKE3wRgIskEpJIkSa790Vrz95oXLwY45Mv4lsq4rKYY9P0DU0JOxswbaZjccKuK8uxQ63JQYoUzkRp5/lqK4JA892mMIUFyWhzfjiT9/us7kGOm8/mWykgNTcVMmDLLiOwXkHkHL8C4mc1q0S/ey+L5patBGErURw7ETWUSnhuaUVCNn0MsC7nn2kxWZbxDYJP64KRxOUpNJUkz8HxRi2SZ7iaaIFsEL7PQYlGwbOvVODgVMYL0mR8kmsHuJ6FMABIV5WqBd0qXb6qrdmODbKm3tZtJO5r0T76QgDWSbcyHyFAbzfiyff0qGjwLlfP8pVxhIQik9xnB73OCxRvet3tKF7qMMLhAoRaiZu6cD6FAHzhy+dmO9Ga3wIzxrG6TqQI4zzWxNd4ZBQJ3JgFaLUGHV3TFqddGWwWO2SkJzTDJBcCyCorWdrPCK1vMuouI6n2sUMokq7N0Iao4wi1RvNvnrfuZ9Tter+xcImWe6yKDPCb0efqUP7HM/h2K39d/B1t9tYvgiZkFdCqQIRXXUaffnL2DMbwFJ/jVfNoFZgFaqh4WeIVms27+RqYfhqA8YApkWfvm7G4gCHLrowF4hItzcnylaCWaWW8vfCZykQOkMWqAf5adgbxUhNZ1DoofWc+YmEh+tA8PXMiV+7m4YbKEyMdIRtx2VNHNDp3Antsm9buNi83SohVhjoux0rk+vvf9uHSo0l8/6v+zqQ0T6Gi96b7pHSDNOwKUTU8rRvGCI1CoIcb6n8U1sykESukC26YLOa63Guwpe+WIJjn0HjG6H2EqVqd6nVnorVpIboWNjznDfjNzZMyjabll7tirFoZaBqQWXu2X09n9gbnsBPqjE2I0Ks4w+IMn2t+3Ouyoldm0yxrynOZZXCpcCyTjmFmE+HQYhUfMPgevrQFQ/sKXSuXKKNrFW5+c4yJczyedHxhCQVHgcVjBAvXsg/Hrb6608i00HN+dCPWMfJ1IygsFpaprErHJehDDfTX+GH3D87PzTKWMtf2ra6uZqCdawO4Ji+d+fOZERmJaW2fcRtp6LZs07ODjZMs3uSZNv/qQ+/IA4i1ZpmbFRsedGwoNUQIGwoAwvg8V7MaHdOYdUkDDa3V+rfzvmIGv/KwEkJ5LF6ofUCVMO9GgYweGJ1lw/LggWjt3B9tmNt79kksBshSeFq6DLB0SHP2MbH0yU812YjWFSS+qtTfheLoznEfz7r2jj9Flzz9Kd0WY0KRPKywipZFUQXLPR6nxt3Crm3luj4Ypx1yQ0K3PxEZebnJFukq1xp790d9807ilbXoPfm16IIsuZMVOnNygzHkcWIaj34enulCNRCVxqKJ7sFqmTQkZIAYufNGxZQ/8pQoPXkukm6sIAOVBZK8t21hi8cQpiuapsRPNgOFiAA+0/YUwOZqKra1gfq7rrrqATUmZ2vyH4E+A9I3CIdpQQRnEufLdaq8k2t8pG/JfNTACGE1ZBp/O1GvhRdu7COo0s97lrt6kqoMNJvHF2QK3b0HYmbbNoIwAsTTJ+kDVJEeBFLmKU+VELI6CExXGwAqRTCHr9K29Kr+kn5TWhPyRA3ISxDDT+bRqEbfMMGoPQsk0Ga4k8ee2yiM1ZJ4whZFYNI8IZxfMA5r+V6rO17o7mzfnTwql5aitrZhA3Ac+lQe+q+jk7mOTUvmmXG5EY0NxgaqeFhxHlosjeTeTZSmJs82yPnHa/hg6MKNGpQ2dJvQ23RMG70s3jjVa1VSl+lnomSbvy32NIcbuTffd+QXA9CXPmtc8zXljKKH0GC4pz4DQY0JYcG4h3YjvNFa1IiGhTVCLvyCUEKjfNeJoK0Buykxq2W+jB/BlX1+9yU9G8BQb6k6thTfnSdYe1ggTKujNG4bzk39WKCKJuSZv7pAQ2jP+rtow7gUnOVbxM6tCkSkgZs8x938EAfcHIimA9dTtF83IGwyuEq4hj66iVRGGIdwhZIMvqDDyQ7zf7twXAqMX6BXhiJUeNPKtGXIvbgAwYpn60TurtFrtlEoq5f26ZD4p6LkAQMWF0YoBMJok3W4i8Zz8MDjzJRKBJ6bGaNPX1WRzJcue8q1YbJzAFlIYrxiqYoqghkXWFCixWg7EA2Xvp2vzHSRcYkDpoe5A8moVrqs1UpjYj8sdHBOv088nZmvhCIZrMDzPuAu26ZDBSWM8Un1Mj6uOxCFawkWHvraMd/P4jNOBWZFSobCLH13dXqGpNCXP+SkQjSflLBLSuGMmgohkysh6YJEBGMLbZV/WLJRfQM4dUVvLtHWLIkXJC5Lqmi+ZUljkgaRv6XVtGatBhqshGXFT8vGABR89R4Yswogk9ukKFfo0K98rNbkIQxcRwOrziAOflo6zZcNwT+FaXnYcnVDl2S79iX8WqHTUvuusyNAhkfOMkItdKnW5iNVcJb1dFDPlxFa6dN9KPCcZEEZfDsFt6U8EuJSSYbwiDHDO9GRbAUf6EcwP89Ck3hzTqtZ+iev65P4klkKW/ZYLVKbMqKFIC1T7lkUEBlkgD69OtZTP5u9VAqDNbbas7n3THO2xZxhK2GuwoH4AqeVg+P+uiVfLROLy8WO9GWalTNIfGdJRJp5tnQGjq4mTZ5NHIAO73VxPd253MseUw9kCp/penQTziE0YHZG46CRCm7wldu/pIvWnEgxHXO1r6pmE/lyA5VUpjPORAevcb9aYQbCXXQFHfJGhbN4o8uiFTNqpMVnWjCdC8vcW5VyVR6u6734n1lPWhej4yp0MSiIyHkRruVCTqzalyVmGTb7Mi6BnzyqI4R3DoZB+UgTOJEQOmyjDKUH7KHRDs7P4ReDqypCmUcqTLhlaqC/zL9lorM+plf8tA5kJczwxyFyY2YDLspo1lEsmJZrvFLzGSy/C6/5dgVfOzqx0ELnwKoMzjJmrZMRvFXAXD7sNWgqELjr2Z2qtUeVLa0f5Ws0Z4B++iNFm7yCAnylQhIQ5iSRCpbWDD2MK90KdOVJHfBJPuSZ9nyPcWmu+nUZcgaWKipf9syTjGmcCyIsf1qJ40fOZKr4Dtcg1LxftDJYnpJTKUqIybGolXmwMDcbL4kUZk4qT75GzFthiPjrgYQqrc+a7sl/aXilHuIEFX9yv59VS8pggpVeCWyjOZCO1QwYsYruWbApE+GJQdiB03/uw3S/+kRYn6B1aqHX6SR3ZqrhEkQ7bgHOI8n4Wb0TFZgD0lQ179WvWaEb98hV8X/jHhbTW8s3I4zXXe3CcwQogzUi/HXuM9jxeG2QrJ/ewvjDGTxo8Xlgsk9QNQAtcp+3ZVmFS8roGrcx1uHKGNMXlzK7wMHKoW+FsKYwANYL2jZNNC8e+474HuPWFYrMaqFD4FlfVOCJE77AIJc/iQjGOdyiASVPkuMIz7qBBqKwcAG6EMSVFmgBB9YlQlg6VQN4AoHxNLTrfVIpLd+SlqZbTP7zUKUCcFNEgAciM4pj3UBlE6ksfNlbzgF8783XJrZJmJaoC9Xh++YIF99JrGvehjQCKWgPo0l/K5FcEe4YhAFMlwb1333+bjkS2nPDAg8wUASDdrexbt9X0nCZ0ab5aF9+OI8xXTn5ckyOn4NZWrfTjSrZJLdN5146IuhciQvSCIUN/VTS54BId7RWvoEYaDCCZYhYdBs6x2i/bsrTs6tpX5RKv6oi6+ewpHxFC0pTy5f3WLcwz6UffGTppAVmYUDEkKDByScYuHNfdPYfSncweuGZKE6ezohbwy+cCROTbQMaRAQNqppnZ0zkw3VclStsPNVVFLHy5570DkIzqJuW3czXB1o/uN3QQGgrv1DYanfPGDlBq8Kh3dwHAM9cMAEpmUqrTGmUBQG79H/ozXeXwrXAIaQ4oZ9amcykJXNtcQ7gGnsuuwsIYEALrHLWCRbmgKyOga/8xecIy0qTcJNFCDp2BUr6Ygbb8l7flAix9cUFhNGMkTVkAqaeBxiYGUgDVpNuQFg06OOa/9TeLO3Sl/8XXl03N3B0MpzRCnxaFHcDnTACOny3ynidscDAPPkJmqpYIhtMHgzxha5lU3EM3HpYbcf77Jh/aSmMwSVbvi8+3ydrXr18ITcbVoFw3phIojVnAEYfVtA8gMmJIoVpgcUaCZRAA/2JDnLO6/k5isbXREVGURPuYYExpnMcPJY8EcP0gdrjhCDI8bheTt+fY+NzOA1dGINI/i+/5f2le9XVJMM1AzrJNvdjdFgxt7cQ7GZy6dmFGK5ciPrqRgoOW2EQ9JyK4X1qGaIYqO3AoTKyDKp4GWgyVqbhc5yGHeH3u64z4zn786RngxyrSyKEB/84HkuS+kMnE+Qof9IiSSSIkStmEE7OE6hy3J8WZT8pLK5vXiSQw6eTkYzPnUW5gGQYavpGVzwLWsF838Qk0Tq7IQJrgjh9lMLPyhbXFZAKyU+XiE+bYGFnLmHfV30PSFmdFUTyjNeqhcpX5tboGcbsAQhrdGg10UUduYERZPMNFC2ec/9fyoh7PDJUyPCw59GWLYls4/PLuDGEz3e6XZWAb9ni4go1woxgABO0E/CLccID0Qe5qLBmUMXH/8a74A/WghA1DBlbpUJap9ewbgZcXnFVFPPbYnjsuaidvoAQDIPsCIY12ulL3CtldUmEcCGlgvGkCNeOGWHnfzBKC6WHVARZLFpouVmGZNAuOdZGfaAKAukfRmsTBmn2mdt5bC9hU0Tgd2nmF2eqIEH9yDNy63uviHJ2Psp1/PyLz0XpwYHmvdCc1iIF3NxCMPyZbuWVSNpsQtwqUXzX9Fl0quIEaGXcLs/KSiMCVdh53IgOHZotwaaF5190haU73QlzYtpB8ARAViW9VG1INH1mXPThvEZyeG4mir17EmGLs6fzdWDlaJ3WaA8GVG+REO2IfWwagZsqipDCu/0bUMpPt4WZEBS/9v43likQrrr7JCfgxRAuGCXq40sE2Lz2hijnt8b6M49F/cJK3ue6sgKF0DryXe5ojadA+f41iyQOwPBcYYrR1Zo5rFZjyG7EYic1CE60SZ0jwlUj89gM0Cf7QPEMENVelYQLlUXUsUKLGEIKyGIknsEnA3buwMEWrmk7fF2UCztjsrEc4+eeyqXKuQjhklByYaSkqHxyjv+ExlxmrSLDxKwpVHXpRCPjinyJYJNoWF5Z7UKoIrrsM00aMR7XgLoSR2VS2UU0S7hgTHZjYudfwhdRDwLk/6IlXZg5TUGo+nXX8TFK9PzTUZw7j74qPHgDr3Lfu8+R8eSZAyo9ssgFF3zmYYciVB6UQAakXGsOwGDAfNgKkdUr4cJ8Jd8MAZxxP0SY9SJYtLQqSTJ4mOBxZFpaLukdwUweyckKUxs1HwLUWaiDAEuKfTp1nRj3gyjAAMKiDQRg3KDC5Lk2Qi0wBp4S9fbzUL/UUlvDErNQg/Yb+FlMymVdfs5gFV4egMglwxHYlQolwz0azNhBxsv1XEPuF/Tme9bllUiCAuur4Rf0Sqp1d/lrP1g14bvpmP1LX8OgEAY3S8uqihRDoW8FgAyjxbVc6GEhhoFIZVXtk78KW95bUuVmNQdaa7gh19yljIRl0xX1g97T1XHNyNx1i6KEs4XKLOfdaSOVNcfXoznGTdv2rdhhslYJq7gh/RDjsmKV2kwHCVDc5+qPzFWEfO60d6N4c2wrZam7CLJaiUI7DMZ1Xa0RVgDTLL86MJwbDGSwLl+mvayGca/Kkq8JYxy+Edl1c3YiOnhAoc3rKMYqRGq1dGkrXBeqkTq3cD/X5ZtRB23C6qTN/dm+AlSrUEBpsTxQ6kKIK2pthI778ayaoj0LBBNTNKu4QDSyFbWiQcBq6mcQJoR7Vp7RvYori/MgB/J4NzbQWdKT9TX5CY91GclpBKCC5vIvLdfnoQmquJvesG73BuQEDwqgC1HGBmM5uSIMyx/pw/XkesfkudI0LvKn429HYqntK0cH4HRcTn/ShK3m4CAua+5SIFwy+FzH7j3cYWVJTfSwwNyUQKMClZ9brLGdao1bRaD+X9ZkMYj+qg11METrQQgeAFjXL3r6xXAd5SASpplEFfpzB6keVyjPxQ4w0ImffJerf9OeDFZxPGnR+MQxpIXTjmNMdwKtssH5hpqTGD4LHbnAMsc5C2x3CUo7MMqp4GbGLLoLU1ORwc0Krf+/u5KRjMaANo8X4x77yaoewqC3KhPSXaqiECRC5pl1KIaBYFqpSMBX0kQTBnct0kj3sBkLJHKqDsle/sc9GXswVgNnsxFtI7BqJ5Y0IMflO/Slk8grFRTlEv/VT8IkhTpND18J99L/jHKt0Q+zuAIMCfuubMWKhWmhqgr+eJaIO1mgfwUR8uU7QjdwVK0KldZKSGphpmVYeq7+FOK4brSZW3+EtLwH2MMyJ/hbF0C5ETJ338DA3J5s3GAAarQPQ01bLPqISNV74+ifb+0wCyNEMbmyBVjO3SAwNs/Wc9JlagbBNVDB8/OERy3XxRoJo8BmnuGKQFOz6MNUI19ZxhgcW+6Vtzf7EGLhYvVKM+6HVoHNf5qK5Virl6ZzeTqVvEBB8zUntoLgrNY16jNRzoA+Gk3VYiKqiirCeP5vZfF8FzN8I5dc3wgP6r74WP644II2nT7NejnScA9Vlk95WNFn2gOdRp09LGO4tgbBl1BAxkg5vycZ3DgBFnLigd9dJeIAMt3RmvmXAQz9udMlXYeKkH+rCXKC39FyPq2Y5hcP53y2L7lVg/HjrkHPSRcXcaYS0Y5jVWmGMk2lc9AGOlYRERpWjdtNa/AZK2DGDr44z74NjsYbA4I9q3EbKDVIQApWVRFRLIsluhUEkqVg7DfnwflbuhMtuQ7Hsi6f5/JAB+zLcXqCVOU8zb3lLc8QE7mwMlcBt1y8qOnxLOMz9TIbyoWUxja05yxnznfYCz9li6ilKagIGlS6Of/T0vlF5EteQ0sGplL7k3fdUPrucN8BZgCQVSufYkBtiaGxEf5ucuhwMqpx6lS+UFfLQ0IJcRltc1++G4UnhCd13SU6OWipU4EgWm1Xucb6bv65fz1r94xLH55z3twrExWGbBDSrLQZWDsTAKHAqIzzpz6vldOJbqO2CJS98FNiJvjp8cHDuQ9vuHwuxkeejnrfeW4otA/+g9RknrSqsBk1q1giGkzT6qxdtDPd5B98Kl3F0MU0GIvPOXMoF2QwxOtp4AOKlArNNQyi7rZhxjY2SDZLUr15Hq2GDIQPgjgV24KWcboJ2mk1Y3T9jQx8JlrHn4r26fN0r/EYsVS8EX2dM6hSRVXCISlw3WFJzm8RCDnye75E8ENvuK10G24DSHSdVh4DYmDDwHygmhFrR7GwhTHin1ZWY9LzmCvo4L6WjEjeca9wxs88WI82/Wnqot/SqpwCFRETamkgV9ogwGYb5hmoALHmrL6UT9WTWVbm1Hg1yPhCxdOHuhFSl2CZUQUxZ1V+uVSIgeXMEgyYkA8PFrfEdNPWiPX1qK+tY/Uev6PFMV7hm2f8XXh1n535cRoXip8Ck6EIxsAtX/BnXwxkiMI3oWOgG+gZScsHK476U1DPNQogj8VGawyWk90Db+JExzHE13ZH9RgwMH2ta99yTQA01XFPY1NS3NNoz/6IhdkoTh+PmfMXaRfaGV9CNeMfg0YAAX3K1ArhHZeil+f5FkjnJrji5Fbx4+95e5mFGa1Yf+VxYjBZZjuEjgFcZyYaLYSLJk0QzrTXy8/qblxQiC61ghGoO5aIuGjLgobpQb4If0T7DDBXrXB/Fij0QTCs3LIYzU0LEE5aceykrWIN0MFvWpWD8exZLkKXcYIo4OnIRKc2xuAyCLU+ACM3FAx/p89GCi7vqm/aFB0XGLYQcpZ5pYUxGtTQji4nYTYVso1lVPfg5dOV5E5Z6J3gu6WvisqxUnhTd5Utnw/OnswdPFYaxyqIlqoSAesChidF9+GviuqLCBScaOf6Pi1aEeVyclxiLiTBjQ0ajAlfXndGs9WKvnwnrtAwkz7orZav655EPGVe1dzNzTNwhkvVbB5KRXrournil775HXSpZSMQiM+3MMkoBCIX2qYyDtjo0QxGn4kw01orLmWwJpwakHndGIGeuObAuCX/iQrdfHVXrk1TKFhNe98VCGUz1ncxxs+9AP0oCQyzXdO8VAL6aWJxWUzhCpxAqA6R0WkhIomMoE0FmVO7arlopXU5bcl1nR7/VUzOX3RPjEHthxZpVHeztKnG8bPKkxF/zaqjDORens20aK4Txe6DKCGKdvFUlGdP0S8C4u/cjIoSGhxmVY728mRIeOS6ews2mXppfnwIQCNsPtPSR7onXAPW7kSVU9zyYWSwyb+RM5RKlrZULh5CWciAGFcGwgn9lZuEXMYKW7nHcTqLWPzS+95YNt3ZASOF5gykZIRanGaZnoeBKgj8NBfcMOj6uHy1lLYkrAizCgYlERvlqTCcB+cAX65t89juXPSnWnkvPrFx1TVR27wrpksnY/T41yGaaBSUEDWMTJ0TcFoXooA+mJ3QAtxCl0GozefMnxE4z+hX3bZkRSpjCKwkNw9osQqbn+JQBky05D9PwRL2sj9Rhnu4NWmMsZsCuQn+FDWiYn6iz9CJIs0vRP26G1OZJ6eej8ZLKC33mpHUseR8g7L9yniuWUBSSIrOtQaWWxWmCiAEqyM5u2jmQMyUs2ilZweoIJV8/KcRDglqq3S1EjKNZDsSLg9sR15ZubP/dFG0O0xjBDJzfpiHDN6cOfNnDGjAapGQBOGuOs3tyGPSJSJbiy4+4gqNrEwhEOeUXfFiLqvl6+Mq6LVPo0kDCaCRdtzJmZkAaiSjnN60KJQCpGFFm5sDEbgZgEGeluAadN+x7qsx1XR3ynoGvVubLVCkAdOuNOdh+ASdplkJQqabMFplTktzCleFGEgjyqCQ+DYlzR2ftjOBPoh5ZYmV/RZ9BAI9NeA+A05Q0dgil4YpFIQlbxIuUkHkibxAUWhHvfVaFbc4ZpGDQJB+ve6Mm+mqM3Jt+JGLLFUY5WLAiAx0ZboKZ+REuURZeOHmUf5Hs4xTBZcQf+as3CTaxA2InUbRMv9plTIt82Mezk3s3JSNIJHcugyjXK/m+jgLCrA8Ax6ZaQCVi/aEB/7vKQtG8pl7kvKksFEmbE85Y88wj0HqHkQrbsh28GbZvqXLXPIDE1w1mkJi8M4FtOCcVLcQtnPiokAussS1COkpVL61yizM2C6CSXCyTfvydqE7x6B12I5/8qyKlHokJhhh4+Z81P/ZJ9TXO3PENR3GDf4R1xiVS0NucQKZskIn0xUqz+WUrTUEaOEDLJt+EZ6pn72IgThraBK1uA6/XKxitU4BZnrLnbAV1FGx4Ltm7AWeVXYSmC895tlq4ggZyBtka7xlAQ2X4ci4l8adQXK/dU74SyQMtMAiQdXJDnROw3lwTfrzyprz/PRLHStsxeYgZZP+RO7ZWSg0/ta/5HPN2UzZhFUZnEJH0E7e5JltSiU1n8Ha/iXBWt1Sdvkx9zlblbFDOrBKuDKiijOkV12gH2h2rZybNjOo1B8iIP9ZTHK9n5slQ1fEWGScbLLk6plwoGrCcbaLG8tjTtRWu+NemW4tPhWJfi3yGFDKAoPBrNRxr++o92JuRDRY4/rIZdIGAvwzKq+jdP5TAZKPfJTuK9sTjVQAm9GaUW6v2ywBM+TxWeXA7F/eKgFfCqyLq+VrKLmYDaM5EzQ0h6zG1ukE4gwa9MM+rPYpZJmUvXLRs1TUUwfmvxwMjVqs4DLuGGYijPSLEpAKQ5t8ZgRKd3xXZOaRZDl9yh0SzHPub88SJAJKUKRP56PVTMjhHwy3TX7389yTl1yCHjMFGY4SaNNey+Vc/ir9PKdV6vczXtA6U6m8w0hdpvEXjt9JJzuxS9NR57XhRmYj1clVtAlBtgvO0Z9tyVda4n9VncIutD7v4V4Vlr9FgbGoi9Jr+VMzFp7L98MmPPEv/7bvit58sUEquDLkGwTOmkgGEfIXq0+NZ1xpsLTFffzlQGSCeZ+qwk8EXs9SpZMK9NIQvunATq3a8UsSTMe6hgbXrEfnggbu8VP6iKbm5/Mw0dkzBS4M6+ctouS+eNEEi8uX+9sV7am1KUwa8V7pU60yIIHkUQfLg2yXNTGsFHYqnFbnf5cELVLXMKC8zncuZYKIquTKf/7NRynwfMTxVJZZmQsX/Y/fjVVlqJMc0mlgVIKK+erxgbGCtQIa1SVxvT61UAUfGY/pkopuk8kO+5OZdCoPzf/9IFfRyE8C0cRGnlMexaSVrsNg1sKMsvLxHKs086spt8vD5Id/OwhRXDl5n6rqdaiO4ifuui3R8BVIryFsD+5hbJeEYcMJDhBq2YKHxDmcX27qz3to1QkIUg0u5v0tIxe6yRf3wlxPmvLdSz6qP0zhbpmN2pU3RnN+MRpLZ6P+1FOVQiTTKovKNW0OTIaJMl0i6LoZAwrWW4FeBwVNMLXyn/RKYDUi5WlM6DGVyrYcE2Pjc1/Sr+vgciVQPmvqt6KTzFIo+eprecA9OQsJ/a5Dy9vsCyHUFhejff2t9EdWcv7FqD39NAI3kFLBpYVx83wqk+0ZHtk3DM9tyjRVxR66ELsuiGaG0WHME30zXy5uVFxO+ChY0S936/KcsO427YxPcuAYBsGgNLuebpC+DaRkoBbrjMBEn+Ijb72X6F6rGEYXDUt/RQO5NJibFZb0G+TlO9rxV6ZdWmKbvvN0R+5VNy+FBzkYiWxzX0Y+EE5rLhjJlC/ne9X8GZi1d190WgjyPHnumXMEzyhXZdIoGUOhc1dyetZaKpFpnkLAp/bXPdMl7dkDn+ibNhUUGgs/YIo2AUVamxdyZJCkuQGFBqq5+QAF6rRbWLHo1SISx51Ag8zN98LTpljohv6s9pEejnB99dm5aB26MtfK1cnTpy+9hGAtGwnfCt02cANyxD4TYPTL/F/6iHG8J+cjbB/i6wjKGrmrcae5kJGxSgDPq3xWEi3cVCdx0z7j1/U1iTv68AgzROCIlzZKrvlcygO6JUEZFT/zwXcRFA8yGja48UzyymfSdkINDN+0kGvkyuULMThzPtd4uTLV6D2LFdzfQMiu5vRcmkzTtGy0bNDkc5hlFE/TtMsgoaLZRQ3KtjuFCcHbMe338t2oaU4GTRBYd6kVgxZdssDBt6/jcgnVpFWPDpyTt7LMkZn62H81n4w8YbhvmZpuXkCQaMXy+RivrCoSlMUl1L7awwUdBIezM9H0VGjYWq0puzQm0Ezl15bANJ61qxHMQwHQtObM5ph2iUXWV3LfmUqrp8/YAyPJQ5FkJrQpJ3fa5kpojKcHf1w3gIpl2x145uemmS6XqqCbtmd1Dwh/vaoU8gnX+UxkQxZp3VyxjO2ZAPblGTl5KARfTRQjt4vzWZadf/sj7+MOPqSBNr7SMp6RY57VBtMmRLLlgYMx3nUgxudORzz3LFoDhyv8B9q4Vz/DtVxMaeXOAIKPRYeEUTqSuDyzDeJ8HLXlHphhtQyrK4jqJgYvMCTX5YHDOfmh9sN4Fz9k0QWB14m+jZy9T7eUS5K4z7JuWjbQlm96ptv6ti3RWNiez8T5M1GcOY0yIEAZI5NIBY3ga+029DJmGSh9tJQpHlatCGkSAcJ8FD3/Jawi/jYoRz+KwrX9uRvFdhifS5VketKFphv85WpUWsyCCoJ1BlAFsT+PaNGFOTU7GFoXwQZc2LH/YHhM+ejEsZicPfv/+eoMdFUOmc216WQjBC+VBZamtbsA1HsMHDdoN0+7+v0PvAWqhAU75U7/8SNr0RAupI2uvi7G+6+M8UvPRf3xb3CtWsYsM6pIXEEaXGhfEOIg6aVBfKDryOIDQjQ6l3mpVGjiCMXJJdegiVmMe9D8UxDTp+RRWEa05J2jOmEm0ZsH9ZJLpkKpPNKtcmTpFBRwnVhLBGLgDj4uuyy6B6+lZ+g9/ng0X3oREnnQZ/iR2QjKY8qlztqvxZBcl8cN7hlTdG4yyGNIVWL6Fk2MJ1zBq3bloULwzyjeQ/p1aWOFbl0DOzb78XFZZDtZ7OGPKjtg8NYipBdl1lhz4SdZy6Q5E9Nbbot2Yz4GLz0ZxYtHMABoSJQFKVC+PDxQwwU5MkawroCwUwH1iowl34Ipilhw+70P3i+7En6NNPP8c8hE+VNgbvSf3nATzLs8X8Ndf+LxHJBLbxLsIDjr10ko32oTcGb5w7a8Tu/84Dp/W782sBPxMoiidxnpsZul+THtml65BDpn6/i2m0zZRBcPK4QugzOnckWZKke19CqayBDvN+PAiR66Npr7riCwxJpPPBXF0eeUrIRyEwKyP2jLFT5edxcvcYhWLulagBZj6ZMR8RF+WITiQ/s1ck//ihB1DTk/IKTrgrSyEWNPBXRASAAjytlH2vNUZuk1qDObMV7y4EFnGa2FyIthF57celfU5hZi9NSj0Xj2iF0hTNNYxp2CdLkVdDGGrJfA3wqxGRHfhlXuxkn0g50oa/VhojVXTOAT1tV2NQ9C+T+NwQh+z5fS8pklQkXpf1qydpw8g/g8M8YO/KINPuGnfHFgIroYhBAZpIGJEzgoKkEQcCuME2N4kIE5a1qXg0NA7qLJDYbZP5rue9a4z/lkNwZoVbmiBx+Wu0TJJixvQrp6xSDM1LmOT34lQs+9anSh1za8Lof0Q7++qdiFogrNrcMWlibOvvFZ7isb8LvrClQIpJDTv7aJEOqWVBlLVjb5O8unDDCHwjWLSRPX+HO/595ZTrWdLMEy/sri5Shy4VGLUaqUDFZR0izhRx6MaDl66FYxrDrdNH8z1jyXDxllfcS5f57RHeVPG808FcbLF9E60zfvc7D8rRWhtsjfip3+kvuxFOFcgbnsWebly2UYsHXifHkvA87nbBslyJIsI3e9eCGUa/l0Y0phP6k6tFMhAkPmXjV1DDzpFiS4DzPcHpWVQv2kg4Dolk6Mm2SqmKYCC6UOVeUUGfjFweZz/sxYxIsoeW7HzqhYpYd+6UFDhX1YRHu0zTOpO4ReAAE8YrwySuVFkSv9FBkcCTQw/pxe5l6VPccDT+WHN9uGNArFQrmOOOfhxUn4ly6KvpRHRbIChr8I2ABa1+Yd1W88hxJYoOEXAsGq8VwBDC0qX9bqvXsMXFm8z42LCpmfuZrVRN+GgUUDHKHVU5qTQck77uGatpM+yef4IBc5aFp8Up23KhEKnhhchiRnfB7G8lMIE+ZN5arCA0LyFh6zFQdUnRvPbwjaxQbG0S5B0ocakAltMsZp0HqiCIxASWw7Dy20If5pOdKvRVds4nevGyvYqYJzHNJE/25uUFCJp5lfw2LGIlNzs6KQz2fSkzQpMD63DWsWKkxqgsiBslY1B4XENTSB/6M0GpH1TPrQa/BsTpC8oqQoYp76yD2mXYUKZ7Q26mdfjgdO/r9E/Qmwret51wc+a97zmc+599z5Xo1X8iBLlmTJ1mhbNgLbwQFDTEwlODQh1SQkVKeoDqnbnepOp7q6CuhqoAwmE1RCV0jSQOwQjAeBJRtLtmRJV9aV7jyc+Zw97zWv/H7/d2/12medtdb3ve/zPvPzvOMXfibBFiZktUMJ8aACQY60HBpVAlhC/EBajqurn1QBERoVUTnP7xmuzHPYHXjwitqoMPxO1zZEyUBxSLZuIqHItBSVAIYEHeBpuVqBAkz+Yn8dqTgU6XBodmMCiw8ESR2AOtrWBAZsymXNHL+1YjFJIocgxCuYQbB5hdO58YqU18vEmwU/4qogUhe4tg1j9AaqMUWpY1zmWnIEWSfuXAPWnLzEup4qHcbbxZStQdFETAs0kQIb9Uo+ci/ew2Z5ZSjWCxhG+tC2AMFZrw6fszM3SgxvocHBoDxhwzGCnGqhN+UaCkKaBn0SajvAMjHXGAAPKvDLqRa9oPfg32cfufKc+7bc8NYOA6S7wNvRgxMYOZ4sa2/zXO3TuZzdulnLvX0QQrvs52aFLG+SGVfLOqgwJ+Z6rrjj0t7Lg+VxO7Oxp8NCABruQX6OuqmwjojOxk3JfLS0CjQjBs2AY4fW1SQiO6We+7im4hnG4DV05TDWrpKJj8mKbNULZHAFwczXN2s+2qIs1rJ7qzp7e7SRUjAZjnCdf+DoFYSp4AJP9ww4cw2KKUDVsembIqIgKPpy8YLq4hKnzJmE0cCLsPUWp/UVmhX8T4tW4cxoeTmDJlQb1Xvo8u0Rucbf3bHdzZ1a3r9TnRtvUEQa9Z7QpIfBQmLVp21qdHoQwVEUmM0gsrRK+v6jH3zvyo0EfazC890ctEgXBg1zdG4KolP66etbF2t+51YN799D4Lh5kTPBAEg2F0g0v4315J9tYAStMpPFoLlt7gtzEE7OkVMwQ1d8YnUyEAyzyJK6DsZoosazPHfFTeHgJ3saTy3Hn90527csQrJmuobgn21AdEFmj1ytjetPJ/Hr3XihBvd24z61fHnbPJBWp9VzQesxvlOXy8BtuLjJMVOgWie0GEpoPb/DfHymT6RS2RJywANGxbOJbZ5L20wWuCSMwE3vxd4MHFu680darAbkjHGSS3nO/uR731flAYIvvVCdr/1+DFJP7voF5JjumLhmsCbJKnzAe0eNuNQ2hKIk1ItS/IXPfHQ1w/xHSCarYxQ2GeFiJEDENBzV1vlzxPZRTooaewSn48KUy/o3mW98w0Ubk9t5sSCPlikgiQif+HRqM4mMSmVSAsa9S1dqcO58zXbvVu/oIGVMHAHf3BNW6dyxRAmL/7N0S5elAg0RfBInmKoAV6s1Ml7nCZbZkFBr2zW4eI7uI6qxv0uPzHl57+NIEHDfLB31j7LAHPv5JngqkD0VaXJxqF3HbP+1h8CHAlb5lj4zbXszhyq4Srgt/eYND4Aa5fKb2IVX/HJoNr0MGeUIJrDjqlUC6tgbUZk87aOzNqjJlYdrdOliLW68VZMbN8jBHHSBQSgVaV3DSWuf6UsxOI2Ky3qvLJOiHQ9OyBEstNX5mz/7U4QAiHSTPQynaayPTy0TnDrr2O1wLStkM8SoP0Y7HRSgNSRDA1io2bbz0RJr/HASJjFNactI3Q/37NObAJkvuIi/9/Tba3D+AmHjfnXefAMYwIYAp2tlrsmTO1qa29KpahmQBq58WCQKluXP4J3ND1CsABO/cO95Poy5wcTVOnR5qCRubWnSBOYBS2lwQ6bBs1hI+rzQYltavytK7e0YsqTLDQyLy9fqcPNirTxNC6H4lCbd68yZSQj2ZAzdtPMTYRkCNypEIPFx8X8JZ3nmDLjPsXrIpSw8da5htIHVu4f/uKYHh2G7Ywc+osPupVzRO7rGP6ONykFlSAjoEq6pI1a06dB65+/95EdXnqaoZsTlSKRMk/AIHubEBcnM9t0kCQfSAEOEblQGaJ4DvINebATSTsYAhevCNUZSN2eykS5pQZsQ9J7vr+7l69W7+0p1XvhGFm7kcCKgywyRDRQIOJs0iFIAO3u1SKLU5syJW9b2wT3ZPGWsGylDSyTpZ6CLPYxHOeJBTgWdNmBa07jTD9ozmTNfyVn34rVAiAhp+djb6/76+RyRNnr9mzW0S+VJj9CYEQ5JkG8qFf9l2lfmAsvlXBqQ4x6OgWgUK7ycZ+5Ir485n4GLo5eZfBKW1ixYNMflY82SVYJTmiliWY3W3md22ABfLurZcGvV+Qef/Qg9LpDXsrgxwk2aD/pTNyfDwn4uZObNFiDWDDosDUNhN8zW+6U+iGZ1i4Mf5ATGyaiTeoEg2pMUgbSzVb3v/kB1zl2tuvtSbTz/jXK6zBCgy7N5ReOsUZgCAPNmrX5VHphjjOW6WCnstGcdGxItMARFu5AZZkV4OW5EC4SW1s+GJsJUTmz2t3gpZOhaZIVLi7XpM+cMm9Y1cplzhlcffbrubT1c0/0Htf0KSgtT2wglSoGCZJBIYSgIWUUdZyCzCQKXa+KXfIJ46+pdccQs4u5VcAXpuINR3us+XUqVlGoIpR7WbUHocdg1hOvB+JuqxZTLIA5taPUaNiHHOGZfHYZROcJAe6yU6UxVSDUIBn6XmYhQJshus2uzaWKUE2ZhCsS4zjvxQwQoqyubm+Gj4VqXFEVAIBvFmbomm+vgEReMFlvXxESBazLBi6+OeQ8WJ4A4ARb4qhRENz2DIHRuOXkK1mgWDh5lGJQUqT+lPH956A8K4KCRJW0ndAlr7olWAoIWyrum3NktB3ByLh245UgwWjLkTckTtPR51xW84AneHReQUk/Fdxu0iy0yeOIEz3icz/AQ9+8Jk1FyynvOW45PE1vppY5hyCc6Lk9PtPIgxiyWNH/gt97Jx4F4WHMeiQItS2jwnDxzijwCjLYM4RoQJmdls241nZZoSOYJNP1hOuKO5OgFUsEGcRmOO8cawgSKob3u6Eh/ke82IhOzmQ+CjDkmf3Yy3DeW7gjEOC0oeJMxChKXRIKyU/WaWgped4/V0kxwU4lMxBxUyaJJcNCd5k0tNzqqJNqirthfwtQzWS8Nkk9kzpv7unk+IpSMf4MHURauqxDU57dxvm3GtI1RLDc7YhUmdXSnQxQhy8Lhmy6bbygN9JNsmtG3OXbKBiOEDe3p2tnTEHe+y4NQEZ45dAsO8M0ZOwe7sp2Le1q7VmvXra9CqhzwOs+lAfbEzZw04zbI/moE3g7NOikMHj7B1xGqrC5By4zbEmAh/+vi4pwbjyu3Ja7LpkwxggRFqaNQjLO6RcUK0cqKbpa/3bumi+x0SAgh1IfwBZBdFYQcV+ZiBmGpdIBe9NRYtdJY5opQ6oGwma/uuvWN23dRSSxXENAiQ7ODVgaCmzK1rm7c3vvKnSp6p/yhhLTTuob8Bi2Z7sweFWgbq+Mz3byJwUU6ZLrdSCx9bVTDzY0s6zOXcQQtdgrvPN4zuZIzHnpS2vaen46Aamji6nFpi9Vx8MxKXujVM7TVyRobHAcvsdcIzLtEVNzCd5uFQr2squ6YxRr4Sp1PusCCgKkKunpYWcF0UiKYaoZpbIcJEgxoy+UUY5iiRS5owJWccdYgYYxVOVUQl0g7nKsw5s5BU29m3xNI9iPb6k6QIg6fHS/qIn4P7bFfmuFN6ucaJbOvG7ek4DN0SSMekpObCjEKAfG2j+Kq/VCI4LjGp9l2G7umLaShA2lxDQYqL7yE8TXnpBvrwNEFk5bLQImEAdJP43y8C4qYOh755SGF4Oc24DW6teskc6qxnqZvD8c69ApQPXACEJgosAiCX1M8gk5STUk4whrReH433qxQEg8onABjQjtcTZKrleVBATKWNvJAIe+q0BjZHIPC9gGLsckceicROPirFC6s6I75zwfB2L2YihTaqVBkjvEoT+SFMbAkgpHxZoW9BSCnlKExSiEvhzbVXt5wdTlX9WWmggBxrvGNawqfMhKMu1t4XqqbDWg/3TmoyZIsLYz7GTqlfUlL74GK2amiouFmZaDX4n91tZZJCzZveRjo6kgtTsWQUbKJ+NbWk8HQeA1xgzkJOXg+iIyV85IPEZy8C3zogxeOCpopdtfXa0Rf3d00GoBvCqg94YeeLEPFvO15KLhsggS+ybKCE84KRXSBqd0ulXxB2O3TR8w6eNo1nVOpTU650MICf3kggLwGQY3S9vVyUBBDdazB57K6bdMw0/nLH3wGmbRs26zcboJrvDN1F+C9di2I6K5aFuktaoCs1+knUt7x8zymAiIkJu6VT5dAt1jIS00NejBoZ6MWT729Otvna+vWm3Vu9x6MtG1dIRZAAz7m0gVTMtyXg0AywDTK/WftCK8WVnKftvUSmVXj+hlj1DUZHisGX3FRsbPz5ExLpEUFw0riHfSpCEwjsKOWZ6DaiNTzb9HHOJ58b3WuPl3jk/s1+Ba9j3t3Yrkql8edOFYfZeJTPhkSYkA2iFLnVCiVSjy4JraqpQGkkRR156YcR/H69Bj4iIjlEz+y3HGphVPBNf3AmmPMbZaP9gZ0/wg7zlC6Eqjz8z/28ZWk2P9e528+nGXVqkOE9kMdHHDGzYf29PYOKg8DaH4JLRwGsOvSWsyhvJoQAnGEKoJdGxRFrVZLXQqtq0giOKL+5cs1GK7X5sle9fd2azYGWZDL6lFDjm3BNOum+4cQTZJkRlbPoER5gZcDusHbrBnmuivEAw/dhWIy6oPvcqoGxVX0THvKeJXIUCUs8M1SZr46UBRGxtMoL10zVgqN5g9jyg8vXqt69KlaHuCKX3u+6sBHciAGGc5bJ5RTK6JoZgLQAv4eIKwck703FYj7TXfRe+DrgYqGKNfM6Sd9oK+ufXa21RrgznGYMMejCAWYrpA1h4CwrDMYklMQ1WmG63qd//yP/QShBiEhCBdBSpYIdN102B/V6Pqj1Xv4Gv3Qozp44eu1MfEsJ62J++q0DKBGbB+NMq5o4Q7Y6DGy6tV7lHMZk/00++nZZMF1BZ/nvI3p9kzdSmU/FG2FqbptrSMCpxW5fXYydVwweOp39OzzQfNWsjDzxnHRvVp/5NEaXL2WxYHz175Vq30SJpTZHS/uAhVGzrZH6ZOtAANs4U9rLy5A928vJtrCP7dzo7xuX3Jcobu2Bo+pe3SQoVAMHEgyWZslfBiqNRYtzSHstIeh0IZj5CqZC1JNVXXhKrp99wXmeDgnNJ3brCFtLO7crZ5Pv5qc4OGoqwyUo94CvM0fPIhQbZq5GCVy1iPgfe01GDHl6d/+iY/hAWGpjOCzDQ7IiX7113AZ73xvbT39jhof7NbR73yh+nzqK8361drM4aI05UJKYagCfLoz3CQigx+4RfmXM+HDR9MhP5oyJJ7hfhLHQdDTKPJsUvxbTrSSECB6rrrdMLuDsjWzUdzOAkbK65Hwd9ziO9q+WoOWt7+rNh56kj4rCvXi16reerNWrqgNfkY92iGHUNC2EaaT8S7JeBtpwyi493SnBO64WF2bHs/Et0f3L7tm3GOPYiTxBZWzKWAMOAcoZtpVUK6rS7oPzfDGwQc4AyyMLm0Aj3L2SFyY2nn6KXocCP21b1fnxpsoSQuQFhKeHqrN3QdNOhDcdzzEnMNwiHVDIpTRrkr3tz/zIcIk1NGQAmxZsPKDCNzu/Nlna/0931Odg/06+dyv4772IQbtpIzjzK7pMuu3V6LrzHPBdVFaOAjJuHYyklZKy3at+FMLdF15DDcF3fGZtWXc05KVgvxxpk4D8yFCTfgIWxYZz/wGHnlENYrocLIWkqRLxm0Qst730Ro9+g5c/VEtvv6bVa+/DPy1KFyUCnyzO8fpXtjiv2xUlZsqFAzOSlbaSY4iPQ6dgrv1JUmeZZQR7DQn3TgsorweiQLg6bhEumgKShcLvNYrkh75A1fkPZ8ZXAGGhxt1d7Zr+NEfq9X6Zs2+/C+q8/XnqYtXUWbUjDfkex7kY1gSC0MDcFxcTAu0i8IRBrJo0vZsPFmhCEOBDLVeBmQWbgSAAyBg3HAfugsptLTWd5Ttbb6cwEO906Qi5XAnmQEDOhrn1KaIqvz2c+0CeXCOjFPQjvOLhIiJfA7q5b2Y6hIRPN0/s+08WkMXSlvpRkks1zy2w8GUTFHKVH47BApw9EsO2woWOufTw4MII+6g9eA/1+R5YICT+1qQs4zGvhpLB2WA1YMXWYPm8IELHMbgx1sGu6qVQJrz8Vw36cOKe/RIXL+Xrc0unnR7s8elORpnTOaauYLDqF5fHfP7hBh+TPA8hicndIE9BMneDRqEaZ3KCJ7A7z7XPVXD8YvZ8UlmD52508I99KDnd3ME5QitUIFMTS6VGZUyKuRlM1sEHyVQU2jMRGyAu3Zs2ictujQqw6oIJ6piGW3Ofjg4mq068+NIXWI7QmkzbCAiw53iU6lkIPcyf681oFTOeOn246Kpq0ImpvM90gOuOpEdIApZgXhHZUEhjKBttg0KgB8FQohqt9/O9rtrUVqYCyUCFqVqa/38AeMlRCTlirB1uTPsl0vSYqzMokqBIjgXQurl7A65BkCE4p9MpmgT0nlDKzT6xCuVuG2/PkFJdLkqJO27ToG3SpaQI756HO7aa8kyLq02iZnCA74jfsEXuamYp8bgSigXVWRoG1odutYr6GeRCa4ApHxagQwwZcohgVR2wNBJIV1xHtGhFwBhWShZOdJSyVgVoE4kJEnh7WfGsqlOc7k2W5l1gkSsDkU6ve7InsmMrtYJf5HTWzS+N6L91NXap/VIMpuOMmCRCqG5SFysCRu/FZD3nYVyxY2WnTNVTcikxToqocKjTT2GDlqcsmZOHEE+hxTyBdQiAAeXRDm7Qb0fegw3lKdQDEWU9X40oiFF8Fxr4w+nregxcN9OdZqTqOxt2tlpHIRNtSyO8LCiNOV/Sgf8TLqBmc0klBW2tBrqTO7aXAQvgA4NZeIGMz0rJ3Qbi3Xlaov9VpGUUDPmOdw0q/XlNhu4BNE0APPNkzNcK9MVUFw2xCh8IGfLMQw1RRFRqvHNpM6uEuVQLF1nMh9zgKiDXgem6PZtNBYjRWmUC7xV6phOyI9iZKkUNLT5ANqVeOvxndvxDI5wOX6dASThwZxk1gpYRtCugzTGcq970dirtbTw1RRDjUq/+rRNuejhAm2IN+glNMXlz6FLWrmjcmT6mTqOp+vBpN+MW4Oxnp7MInpTZWI/Ql6FDwJXusCRx9IeAUsPZQ3LtBAc5GQUW6UCL81UY1VqqRktFqLAtZLkGl6TyTSO9tmij7AyXqnw/m+2GmRBUECOJWfqzgQjTNTSFbjaynUbJfHT5en6HZRIMhLhURaobRGlDAQAVujooIjynyDhCVZEXRVPD5VEivoyxhxJhuSJDaDuvTaHAMxk2o4ROBJGWfAwFuq1W2gRNupJvdgIDSSBgx/OWs2Xnuqk6yRkKBhoUAEy+kc566moeqkIDvwtp7eLmChjHE4Cx/U8xot7JnZx5fEEeBwlzsvBLU+1dMmZG0ByNjzw42l1I7zlk4ZnjVi4PIh0JJ6rtGVOkdOxaN9VTiLjNGzvYw9deA4asuDQTr0rOETETXYit7t9oSaDQR3dul13Xn2hTg7HdUKf+oRyJ3SzTkhKxvQdj3GhRyRIU76fEC9OprM6NKkgoThEEFkYSZkTEpgx9464Pjmelk9DXtCY8MaUEQ+/+2wUExKHiWd85pFVxK+piumnFimPgakXmo473INZ0iKDSaTsu063LuGxhjWfHNfy7o3q3XugPjWlQkgaj5bjDF0sHNrnKG9+yTBwdRKkxWeUQcXmrjYh61XX7IKFX9qOHiSrhRFcXC4K0OADk98KLws1aC+QUMw23Gtl5/gjL166b4S9uVX9J95RntoxvvGtWr71FvekjXoqDu01w1GR+Hfavt/bXDxwua8HdW2etHR+/mPft1KjNnE0Yq5lqC/2QfsbGzV47JnaeOwpBPSgpi+9AvFkgiCZMeOUBIhIkyHbho/ucFGGOYJJs/1Q3aFuTKeBntQab7eyGxI20Er3YOel55BBxJwR9zwHruWseBW7VXzTYvQm9oGN3W3cGcbKKazb/n1cp1azQTfu0adqdPWJGvhE5Zeer+69exaDUqwE+OmGYVUmRfEa4ZGezuugBKPiERKaEBb3TBjS7QOO4U2ha3cu1FT4mFbcK9ighK2OuVHq+kkZw0h2x9JgztUhb5KjGprKpGIIarV9riYf/Fj1Ns7V/CtfqLWXXrSlKKxWm2FovQdwUh5kjdk+MClTzSqnfKHcCW9HYTp//pMfybNWZ/ZNaTybGGnQQZUNLLx/7mKNNjZhCe6R7pod/iRop90gy+rmoyokDjLMIU0HTpwl0zVZVPeSXjgC84H1o4ceq41rD9XJ0X5NHTDBYgEIFGO6mDrowSU0OpMJzn9LLG3lLFVeCnwGsbpsM3TrJTlTmLQ5WNuo7hruccSnHuPkgO6QCyTo8gErZ9SqWNIgbtA/8CE/wLYvYAjSmtQnNwmgWsYt7qCoeLjuhQu1dmEHJwDz79/LQhJDiQo5JYRIRlyCbFKb+GrPQutUqXwndkOrI3Oud7ftLLXSZSHMTn+txtevAXeterferM7+HnQQnvTgKns4BtwYAQZJO27S8A4tBV4OQFA58D4nKuxf/8lP4ml0D9qTL90QBTRLhDdcH5WP1vZpTS4Fkptm8h7WE1cE2PSJEUCWNiNUCVRfk2DEKmkYQqgIz/o1H2LJ7/y+Gjz8SB0d3Kt6+aVaPbh/igM1Ux+0VRiZpdY7fg8sp4D7dstgpnPmWcWKUtgFTBlpgZnqo4/3dsv1Em8jhR6nuXRniNl8rEtbBD/JBj8ZGYuDSWa63jGO2xWbEYLMXmYO9wI8s5Hv+O5au3YtCjB55ZVa3H4TAsAdt5wnKmCNunYtc0qXtt8zZJhr8DbGQENo9Rr4aaVaa5ukkWf8hxi6vVEde52wOlVh7Z9Lc7/5wSiJPSfKmydptzN5REj0yHR76RlnAW6+/61Pfb/tJvZnZUcaARLCWfVhCTdMGLKWXI3RC9hQZrsUkTZBgzTiTkytxsWlxpAseSKutgWWuK6uKzioj/C3PvQj1X3m2TrevV1Hv/GParh/TF3ggbxaq7JorVQNToPeWk0RsElRHotNOZmZET6otO0knxCjfuny81A6ifPlZywPbLODR0sBhvBtyJgrvgi97VvDanV6umwUzbH8tgIYT6CvHo5q9KEfrtHjb6v50YM6ev53qvfi84DxmG2FLdoomgaBgi2d/cKz2MYMBMXdLlnbOqWHRVAoAi3pMFESLBKPqAfMfjmNhdBqOLIbKsoJF1owPDWv0VRyAIKwk2xKsspgcgs96d/z+//9qfeJX/aby8O2GBJBizhfndAAJhRw/9SqbFGha41xi0DwdAqtLjNEp9qtWDxk2GHNHL0FPoLPjNiHP1q9p95Xs3s3avwv/5caPDgMTIVq2/ZWjaEipVzsFnsejgz1shmuLt3zXhS6kzYkwa1VCs+Gji7iEtOuyR7MdIaPnyZjUV5J0sL5HiZSW0mnB2JGDQ7qSY5LIRkhQEAnOCAMHwg0/KEfrQFJ1vzB3Zp+5XPVef4b0DoKDNf5OSQ9X9Drsa3Ves374xrMRxgFvEUgnkIh/CguCqDdOkfvgUFanpMq4T30xXopo2wohECJ3RBgL8E/PZy9FcfhTW6Vo70FZZOJJXklTO7Tz28FnINWoWgRjbAQ15S6lgETMp6NBWipapvZrO4b80qD7QH14Bpt5RNknEhsB+4jKMrgOIBBXRruLNz5gsYjB5/pFoVBGxNVZLqhBPhZpGEdcVNPPXGSH8KK8Pk0DfOEBds0OYrlL1A3GO5D9NVwnyOXzNZuo+NZ0KOCBDfgaPUy3uzWkUNdrCEjqNirQ8nc4ps1cDNPfHD4WS2mfEKC/WR+mvGLFDjZC9IwkmEvj+ENFknY8Nh0D2dUoipGW3coViav8MBkDNes1ecESM+XNWuFF27kMHEOnbSTDB6Y+U29dAEhyLWJmsuy41S53kTvAUza7s5ANov2ANi2FEOMGkMlkY174L4u1/FnmR/XBxDpF9kwX4lzc04jlp9y30kQNU0Geh+IfCe+GstwkTlOU/i6deMSipGFGiKOShhj7dJk6hMG6dL1PSrVWX99BTM9IswNBp6KBYgwwkEFFc3NGXoO+3IeaeIAUaK41ihjEBishjaYq3TT1imd+lwtTxdPGbPidK+w/Bzmw1Wu8GeYo23eAA2MPEkSXigM46lIm5uJvV5LGk3UHP/wGWwOcPnAH4lyqBZONuUQNhXsRZhwQ7WMhRaB6Jl5L9vs3IC46hiH3s2xkIVK74ZH6E4OAjR7TdT12aK6Lq0VOAhIq86mDxjurg6tWO01Fik6QAOce7aPp0MFQNqlGLxAzL3RxiXalVcU4h+FlzCtFiQhwPXJXrAYjZd4LErkKdtzZYfoweimjNTTItSuMN25gYZDjqvilbF9LMMGESd4e2APeKioCof7rX/NCxR8+oS/h7wVfOYedJvUdgiUn1FUl0Gbs9iuzKPFeEWzZr3TAnetpav1GZ4VV8KCRqB6KWS9iYM2brZMAsdftlvTiN3TDFRJt/yhtOmCg1nqju20YW35i/LQvoksEOIhXCRqmew45uaY3xlAQgE8y1e+a7QCc9jYHTC+MDYYY3eBC0MatzPjA2szs+X6dZBPbACpbDWiMa3Y1Zr6Ph9OKwHOhy/UGhhlUw6eGAP1EC03lekOy3J3cVxjBW0YAWG7c6gcHGq/1WYXLzrhr+Cy/BciVJA85ipC1NUaI7UCKQEHn/wITDV8JBeo55OOaB6m2HJkHkHLnBkwLOunv+07u15QD6anU3QaaY5RwdIcfcvJD2DrsZ69eVN042v23wsXIahQJl66XS1DuA1naZYeXTsCJsZmAQvfDTr2KGZm8sBRPqqBU6aBCZ2KrHkTN09yHVQUul7Sy1qyv6VX4wNK5JphaC65ny8LQV0p4mTHmMsTy5vlKbsIQ2T5odJQxniecWddFtcdpPG+I2eLnutpdNG6FZAL8noBGUujCMMLC/2LGWvu6bo9KwYcQVwLgWwpybi/MToFKefCy2wDworzHPe4PpQURZnYoB6Jth2UUGkWE9y+ioaSKrn5DJbA2RlJjkd/uFDwHsnjrZuHNUFZ7uyPua5dwjgUIBMxoVEXjHfSrYObjGyPvKSs9IseeMsT2/F3jgIpH7Cr0nDNWlR3wMqFT77833bsHhtGM9EkQacA9QoZkzCkUVcFMu9wHWJiOcXS1abuVIUOj223Cd5HeFAAfoicno2faZeQ9ue++7GVSYh9YrrPsEms1Siu8duIZyQS9fW+/WAq0pDZunFlQD37ow55Jr7A9CQ4uOcsfKBx183rAdbJenU9OX7ke7+n1p757tqcHNb4X/1ade/vlU9ANpr5dASzUJMmtXNKXF53KBX4Emny5wCIqQp+DsaZeEmS1iU7tR7K4Ubt/V8mbt+YrurrD96q+fGwHr24U7t3b9b6xnZ9695e+RDLH3v4Ur26f1gffdvj4A3zsEJlYNLSJmGATwhx56dBZbG2XqsPfKq6T7yrZrv3qvO1L9TwtRdhOLXwgFoqHfgorsZjVzYJqXXJ1tNVVCnMGRQe35M4E+OUl+07lTpGUw0HkcQUTwE9egBBZWYSuk+4ndW1lKKpyG1MewPTlChPq5WnRuhZfu6PfJpuqf1oEhyoyUIDs0USrqzVIvjqIgYwzazQc0u1ILjM/1gqfW6X3brE2SO/jMUuaLRfrldwD7vKYFbrCU/G19EIAV64WGvXrlfn5LAWb7xaq8MD2gRm6G5CdJSqxUc8Q/rWCDhajiVzdagSGf/0Gbp5rMJuzFxF0Gqxvi/fuFPreIV70HMHAe/PjiBeGqe1Qffq/v5ePfHke2p595Xqbp+rTzz9aD2y43k4cD7wCSngbiahULKiCEauRpvVffLpGjz2RC33wf2Vb1X37g0UFH4ZYvB+WXipKPjnk6ONfna7BhiBiqMoDGGqaTYpotzzsbTxghfyQOEqST24WYX9cVOjDCBRU68X5aesW8ZkYCaTAKKRxL65PAEnVykZZjrP/cxPkLdpPcPmSnC9E60ErRg+fLW23/ZsTe7cqZNXX0Z9jjEm1AoNjB3AAEftIikaipfAG4goIEJsnn8KQegMGS9l9A4e1NeFoUMHH4iNmRkDUTLwnLuGsNPnpC3Xlele0lU0RsuMM8vA5BWOh+8u+3Y96RlgZV95/pv10MXt+uJXvlGv7d6v/eOTunThQt27/wCmd+rK+Yfq1oMbsdz94+P66Ec+Ua/8wdcyyuiTkT/78Y/U5YuX69KlqzWEvuEIBhNG9L+ZsMAQ1nvr9NXpew8wAvF3G/HJOEIxHzKnMQVydFKXq+KP8ULarFOnPhTAIWQNftCj746rN1+YQKMeygUemXgS9qajJcOqg6PkV1nKDY9yzCk81Z2j54RneAifHdAhWMVbqHjNV8NTBG8I7vzVH38/BoILdmIEDDz90LVqLvYfveO9deH9nwbbg7r3G79cAzTaxYeZmKCyQ5Y0EaHkITyknumSQSGXcItoL0LI0GZWyaL3uhgsyNEyd8iYmMVSsVihNhTVJRcgUs/wwW/jtc9WhWpaDDf5p9B1v7RNm84LeBTJP/7ib9ftB/v1zTu3KbMBQ+Z1iGv0GNDJ5Kg2Ni7W7u4d7nVr+9x5DHqtHuzerc2NzVoD9MbOZr390iP1vnc+Xe9+6lHCjmMFnv/SEjcz/Yz/Uz9r3049UJ4lK9MxHBNTFXKZUbiGr0IyV3BXTMYBMIYFNNrz0RyN+TMURjXB6LlCt/Pxx+rK0++l/WXtoZjjV16BOfoJ2lGgtIvUgQ8X7WXAJxNVXb+WpzfWS/ADgHhr4HT++g++G6OhGQSeU6REmvtODQ7f/c66/Mk/HqHf/cd/Hxd8nLFcCY0AYb7k2aCrX7UUXRa8CBCt3b64DaZfiSbYb3XtPP6XnxKs5fZRODoiCM1HdItPRpSIn3YbgUQ5fRoCB3HbzKCKTofrhi6fIvX1196qL924Vy+jBK/fxa2PNnB/qzqkz3zpwvk6xoof7O5joBvg060LVx+p8f49aAc3cJ1MxrVFnWvXrsZarjz59npX/6Q+eQU7QzAKQYX3FIysQtGSVFquhcfhm7EbPvA9gzKEhhyZBudbbmB2ZKgUaSmDRyh/xkTwEiqIIcXB2DnGsf2pP1TX3vOhGs9O6s7nfqkOfusLDuBF2Cp5llEDLwNk3DBE5Nnu9Ko0J6+bJ8XfOEUNzr0ff+TKc7QLkrpRP9UO3jTeu/hIbb7ju3C5kzr+xleri7U4Hek9M1tHtdJlMEJZT8KjENaHjwjStMd+v2VEQ/gi2YOFBh3YEus15vsSPROY9BrgZE6hMPMHgq5MrwR30oZnY3lvjtv7u19/tf7Jt14hYSOxod4Uq5rR5TThX98i/sLl/aOjWltbA59VjTZ3kiTuHezSs5vVxcuP1MnRQV18+JHM79/fu1fbo6366us3a5vvPfKcTbxZzmlzQYULG3W9eZ6cnopr3FueSAtZObzycMGOa+D8rvAtZ+8FAbqIMg8b5p4HMnVcrDmd1MLjUYjrWra5RP/Rx2vj0WeAuardb3y5JjlpGg5mUWfzDhmfR7lXY9y3bdMNy0on7rstTQv3mrmGOHZNfnDYMNWpT4WjZclXhDfEterCuGYiM1IbHcY0GVB0Wi3WasZs0mbcywH6APaeW2h0i1q9fXIHKDI7pOI73Kv7A67KoCVoBwo0DwXiU8s28VPgurIMs0IEtpRkzlMdTZW+ce9BPX/rDsnKsnbOnUNAyzq3uZlE7woJ4xxmm7BtjdZrg6x7c22zLl66WCcH9+vCzg5lHsLaZnXp4hVyWBK9BR4NbzCb7tf+4a36xedfrd999XZND1b1+2/eqaPxvN66ew+0wJi3CnzGN0f9kBdKKXP5wnXpz6ZN2NzSNjyqRsZ1TT4HK4Snejb+J0CfnQew2LuJaBw94bc0I48cLWY+w/c2CqlLBwdhWCxtOL3KC/Y5sueYiSBgpHVgpFZNY+nT6nZsULegr/c6kBwXzyAGWqOLTszgtv1LiRX5zE9DaJIe4DpWTLCNtbWJStwh17O40TK8zLLtRmTcWKIlD9gyrG3O13PAFCxN61fY9sv3T475HNfx4aTe3COBQiHH1HOrlf2hLQR7HoHuH+3VxY2NepjE7PpDDwNnVufPXSx8fe1wf33jXG1vrdVouFUnhLGLlx6qB3dvY7Hjeu3WWygW9KH8/9Mbd+sLL79e52h/A/i//cptkj5wDt7wBDpz4gN/SWjhS/CVl9xXdaXDX4n3CMiy4QU5QAZwuN4SP2M88uLe8mhcJ04J60XoKSlUvaUzdJEdb6OHni8TT3xPI/Keexmc4F7OvlUJNcCZXRu/2yjdogy4AFQlVBhOeJjdu958xsXM8RpPcY1m2E52uNjQA3yNR66CiSvHtbeTJU41HkEZDz0rBgOO4kh0lIz/bE8P4jU1Vzap9W1lCnIUhGFC+ContOwfzuvW7rhePcHDgKtdm4s7JGbkDCuy3wsXLmPVa7W1uV3PPvY4bU7r+579njq3vVZXr16pxx97qq5evpRuqKym/1Jv0df2caL7dCUH0OmByNvrm1HyX3nrdv29b71W/z9CyWeefXuy6PEMgUGvhxPgsE8VWKNoYUx6/IwChKfc84tGAn0REi/JNxkEArTQrpJcEdc94x1lkUdZZwcP7C046RLPyXV7NHpQYSo7v6sM2RMIbp6QkTaQg4NlhDrZK5N5mf3JYZDKcCcgp8SeCVblnvU2R92piQSAvJrmyJ39V7UMGvgOPJEHTzdKtFkjlUS4IAmy6Y/7xyUzTVHRy4RR0Cof2miTcuQ+Fm97hqmZI3PQdw9L/cUv/kH9t994rb58l7gMrHPndurm/Tdrc7hWl85dqodx4U9evVaPERfHCO/DH/3BGtDduo4bv37lAvQSlvYe1Hm6d9cv7OSBwtubG3Vua6uubm9ADEzEwxygADrYF48ndTIf1i+9eatevH27PvcGXUBCjAfzo3bpailihz3DU3kI3vyLQrYQ1vjUvIB9bC4rQGCYAekxFgOh+IQo+Ccc3TMuPnHZ+yh+RvqQBRUpAQz+fPm/+RSC4ochRLUYJVG2w4izqN7Hr114LoP4AHFoURfuTk5Pf5qq4RsXana4V/OXnyc2UIZ7yQH4p1YqPE8a9prf2wpUuwmNuExcKHDuUZx6OHmYaX27iHb6+IiQ244ZtVOmaEF6GuFo3bo+4S4SU1/fP67XEPzzD3YT4x66dIXs+7iu4Z4/+QMfqg9+//vrysXz9LcvxZo//ekfRWOmxPHjWj9/gW4a0MHhIvcmR8d1kRhujrG1sZO3jysbUmYUQRGiDDl4gHsYwRpcfZ2E6wq/34bCiH80FJrDnzP6Y3EIB9GFNxbjnsSfeQOHRnKuHEJy5aucilbDhCg/ecj6088Gh71v/V4tb92HcRgBCtVm7zQOeA8xDvTQahQig1jiAwwzH/MoLZ0mq/NvvO8pipTP4aE4oHFZzp+79Gmyfb42nn4H/ePDqhe+ifUDyIYEyn1nwbKPDUhql7iS4OY+CWZtcC3DOJRVkC59knDjT56dKitsS3h8dyRtDSYbAkx8HM2TC+Ybagd6i5ajDFz79Tdv1z9/ndiLwC/j0jfWhvWutz9dP/Mn/2S9+53vjqLs3rpZB+Npnb9ylUStU4dk+ffu3CVbXtRbN1+t1771TfrDizo5Pqwrjzxe6yjovTv3am17szZoZ0q37PoTT9Ur336xfvNLX6o3b96qMfF1c31Ua8NBfejCWn3y0et4NJUeAUOHgs/z2iIABdcYbvtRZ76rBvItixppM0mZb+qbwLoOoG0Bw0DwVOd+5F/DsHp1+9f/cdWLL+owIlS4gVLBcEXid7xipMg1R1nbvAEKouFZBuWSz52f/dGP81NLAz0k1Rv0cYEjXJ0DEQAcZSwHREgeiIlec/uNbiIPaMeFO8nhCJFr56zirJQpmVqlKvvkIA8iclbJh8YuHQEZrZEn4K8PCc7UT1Fhq7kqhyEh1On+Acs1Bemoxe/9ztfqpTt7tXl+i8ZGtYHFXXv0Sv3lf///VM889RSlgYflDHIUB+1iLb6cbDnef0DIGdaLf/D1Oj46rPHhQa0NRnm43rkLl2iDPMWTJsFmYzQgwfP4z259+/e/Un/1b//NOiTG3tndy0EN1y5u1oeffLy6Gz74hzag3XVpztEnL0GADkVmgSh4py+uxyXE2sUz9nZQVoeQJ7hfCoA69TQs+DfaGNVqbVCDd7+P7tiiDr799eq4hx/j8xgRM3y7zK4lULkMLxPn0CUWpZFvUT5BE0LdN2AA6jz3r31ytU4l47Sexwy7g6B9brfMyzAqwmxxmIqAzAqYU61x665JW04pRDCZpv2OFZOFQqEkjLjvYMZUq3j6mdq8dr0muwc1e/3btYKJcKmtbkXY7uX26K6sYwdeW2w5qDldqJfevFtf+4MX6zb9ZOfZFcqVS5frL/6Ff58k7e2AgQIa7PlMduA4IdQdQosW4cCPrhcqogDHR3k8tRNCGGINuZ9uEN1CB0wWxweUhV1jp1+rPv8vf7P+2n/5C/Tnj2tBiAF4PXXlWv3wj3+6hhOsExiGK/v/duXibulPL6ZHQFFAOnl46X14NMBNtyVRGMMQYeOBsvIGpXOJ2RoKnYEayhvX3ZZFFx6WkjS6cke5aBe8HV5W9N43ROpJomTU80jTkSEcFkzmR9X5v3/43RiFo0htnZzHgrgqxD3Xamz6i/puG/Y32qsV66zCKZTDhRgi3qeOTAMIlGNpfM38MYKe8V6jb7pAs9c+9Onaedt7Mho2/fIXavnKCxGIw5E2lZfCtg3d/Uh3zxsYv/nyzfrfvn2TcqO6vXejnnjosfr4Rz9a/87P/+kaTE/ynPQesDprI/sQUVoPDVAJHUb1EAENyWFdJ3AcGhVlrWRO0pZD8ecIEKUwueoizLFCJ4nz2bH/wy/9cv3Sr/yz2ntAGHAoGSt+5+Vr9ZMf/V48DhjThgobxUfILrf2/Dwj1TK8gjbasHNHA+CE7dmmqyccoJFkimSIG2mq9G4UsZun4pkjqVzGzyyJoi1H1LOZAQWxS6rYs3sG3ITtGXRzeiguYTfn6Pxfv/9pZNmvEZWMqYPMlIEwQnZ1SJsypSJsU6AmOHlxPytW1TYsJ8d3gI1uvjvkOgikSwK67fgsiIGw+WhY5374J2r7He+v6d7t2v/8L9fwhReSD2gHiIOy5gsQbfsIQqek0Ezk/to379ard24nCTyHVm1srtdf+Sv/aX3PU0/S1ZKp4DhYi6X7iC+VsafrHPgYbH/Dot46DMKjYI3uVNUz2LPIrJaMR7EnjqQheNfuzY736+TQ+fFZHRwv6//5C3+j7rx1v15967W6sEGiBW3vu7pdn37sYdqC4uUJVoWyweAIRP8qDSQ86e0Yc6FTIekh3VmkgNLXtoti0rLCs8lLr+EB9BSIIQoRheW7U62QWxNoMK/IghWFzkUTc117FBsZ+M+X8wLdDN9xQ7CeTdIO4lVIbm2aoyXEXADJnCFMsb/qag/7TyYOahsQ+MmnsZnyczJcwGa1izHYJwGKtETqwp2gEP1sfqQtXXr6tyCZtXgz2gdpCYhAJJXPG7sndUMLo1dhHHaL07ufeXs9QZ+73ABAWxljcFw8FEK006PEcLPlLChEfe16Aj106rEyaGFxKikYldtnv6FFwSMHLwDHhGwdw/jYR3+oRoRAx+h3CRETyr9y34P3UZglIUH6xEU8FDhyzDo/4q2ew0dyuDfePeTL8VH1ZycRjqOZGs5yhtCgrTNGXPCyHRqkSx/jmeAp3bcu9+S7Zj+CrwZuu9WtxyAhem9khTd21PI7K5ugu+uyYCclFIgL9HzAnqsr+uDaWIJwBMRV11jZDWhCsCGZRzmAOZTowQMu722zPApemJQRIe6jUjWFeXbHVB6TjhlMU22yzkvkiOP2KdsSIZVMcdjXbCNLndF23d2/X7t79xH+qD7+6Y/XGvdzMjNtaClzlE0XCOYZg85BgXgZFbEzPQ4+MRFoCd7pz9AMjZl3uKAk+/B1u9AYF4wHsH2P+HzbQ9dxx9169dYbdUwf/oCEcIPI4SLMrKGk3tkbEXJDpzGpvjNDCNO5fI9RdZBGZcxaB1ywrj9nAcAHEy7xy4FF4h08KB+vgKE4quN4P/h7z6RQOsRZUtK2nhbanUg789ZkShgjlXRBDrPqVrUFFy1KYBvm07WqQU0xBOkYr3rmUisp8hrsDpM7ZKL2UzUbXbKJisRlW5CS0H2pgY6bT3Ch42PugWMHpYKgzA2r9bzjAcBvgS8/nnbrf7r1oPZ279Q6LNkkq33mkYfr2uUrzfMMfXSXEWHAV/rOumbaNGB4brqTD9LhhgtpWzppohaIO59ZvKhyS7feAmrs9uiNtK4sI8P6Jfn89rA+8v7vrYcvXARH5+Andcynw8COaGb1Dl7PRKmtLVQBEFT2mksXeHLNXpAC9OAGeW/vyVVCbbxCPoMqn4AOl12N615BD1QyV8qKJ5UGnJw+1tioCh8cEDOsKHja4rqhG/E1nsSKAXIC+dnWChK6ARszJWjDgfJGaMQYFSHCNm4rJMqKpFm832GW87qWg8NoF4wyKaLujEs+rkoGNzfOBQinMspC8kUTfLGXQ3ljnP5FylFEEvBHcdNreArvrWGRb3/72+ri9lbrmqkgxPGc/RbLbXmFMVnj02EkjkNPrJ8cJIMVWILkaSFmyK6qnXnkh8xWOcA/OAjWWIlHmZ7s1ruefbYuXLxc59Y36HVOaxc3vJUchzYpnOkH6mW1j4/2ApaeU9UzyxYhz9PRM2WYWwvmrvphLqGHs89u53FgeJi5uEWrnmGrmil8RA4uoBKcw9DmVzNoz4CYCMNQIDWYKgg5EGjYFgWMnRTKAD8Cy+gcAhPJph0yxziv9Sj8sDBE5TQENEu35br07pL4F4cFHJD0Tzk4y2Pm71RfzkmZn5CsHpXPa5EB2YuteyWRlHyA0haxGGEkmUIYr+BK9RQj4tQ2Ar5+/TGT8XaUF23ZrwBw3Hti+2KMB8StCtfsWNxhhF1LcZh7pguWlZk72rM76WdOhNDrzI9R0CPiIXB8CKBC8Jg1svAt/Pj1KztSCTz9iWkofLIXA3/sTpooymXX89Mg3IRfWKhnuOtksPt2T7mhHGcjohqRM43KTcs8Bu64Ozvdl9YUJgoFrtkxrHzAXbk5tmGelUWZ4EuLqWPSHYlTvXvz+KTuHS1r72TG5yKfD04WdXdyWPePp2jxqnZxOycwZp/k4wTLODohHnPdB/CQT6S7NwbD+RRiEN4E5B2R022CRhAQoWMRA8bR4X4dHx5lr7uDFlORhRCiV5ZqqaVGNRMhKTdknPD2Kc1H7hbF4uwtOIYydwnvBlFdi1E4CMwhU5c2L4cjmAITFCSfdgjgrPqUjDqrXuhry2Qz5HgxPIgreqyzGm3R1loNRutRtJwdR5ezk8WRJHJb51Pn3LAPvvAIC9UAHARxuXNyEmjT0+dB9zQPq/hPBcXSsT7XFyKbzGiqFt4wjEKNBh9+qIzyx12p2WcHTI3PI1szeWM1AOtFBNZPXqAuQJ90AM9zej0rwNm8zmc/8N6mqDDSfrqD+Tl5iRZdZ7Vu5guRQ5gkdONNW7/d3COmTljgtw1xL6c3oOmW0225ikMtDNOp7zblwSPvqNWj12twuFedb/4+GS1ZKmXWsYApHPL5qzJAn6HbNnM2ofrnt/brxbtk7+DzyPlz9R/8e3++nnzqibp4/nz635s+kptXl8zeWNzhs+9jKxEcaXIeouthSf2tHWjUwmGNwjTE8ecasgH18mRimGO2Mzs+rmmSTUvAxAnKenu3DmaH9Vu/9/v13/wP/7AO6c5d3Nyun3/GNXVwCfz1k9Jtl9EwaD6QtQbQlGXkaQPGO/Wp3BQQHHLGMsrCNdW/T1kkg+F4t4Uq8U3A1xvxW7xct2D3r81VtE8hQJ06Fs+XJWcq4Z/96Z/E26FxuoTTkSlPYFhtoeHnL9bCR0/v8dYFpS2tTHD2OdEgAJn4degbS63DsxP+MsrEvayyRRtjbaKARB1T3tzcwbXPSYIOeJ+kTAzReEwb7i4Lq1YAAP/0SURBVOzIc9KxPEOINv+bv/4bdXB4iIvt1uMXL9Sf+pk/Wu/7vg/WOZK6Pv31tf56BjNcfuUeNp99Yk5hHNc1rja2UFgYrnJHACoxAjeWEwZ6LqPSW5rp4zkmeLvFCcoCA48PHiBw8g1iuoqze7hb33zljfqF/+q/rhv39uoi8f0T7393S54Icy0p1P+hdPKWt6FKG2xT1HoCJauAEbhGpbli0h0PLEScE4fFLWLYhfl2X3N4c/6UKXWgxbl24Ud2wHYuA8JQBonhGnD0AtkFpIr8n//QR1brMMSVMa5lz5FcVB489e4aPvV0ze64f/wbVcdoksOjVHOthNrU1q8RG3t2mkAK7XNPuFaRB9VQxlzBeK0QJFghOB7Y8SxAvIjtum9czbes+uwEhLE73UkomXfwDuD0C//kl+v23bu1jTu9QgL3b/2Jn6r3fPhDNSJz38Kau1vDTBwp1OEaCuCzVFQa4Nh9MZPW0lZrTojAbJTbySD3q5tNu5ql9cspg5se+zxVFGKyv1fzsavjyVZOjusEayca1Nef/3r9tb/zd2v36KSefvqZ+ukf/XS8h/TTWjNGrVFXTxsOp4Zj0OLTLwyZPs0hnhAac+5bb0T5Ni4vTnX+Up177JGa3Lpd+6++nJk+aXQMRe/qFLbe0Vwh1EGn7blAdUo2ObaXMjU/cIhZq8eL/yff85QbcEKQQkkyxvfh+z9S5973gTp+5ds1/61fBTKIwxDH0IEYoQMDAtUqhJMYwXU+HJWKa1OMMNX4a+B36bBNiZheoOtebsdq9TBxYzAbzXdBgglOO5naZHGY/v5//+Wv1/N39uocVu0e9Z/7Yz9Rn/rsH0EhT2qwzjUsVa8wWN8EE5XS0LAO8xEycPRg6QeLuNOY0GMoykAQzJGGhX10lHBJSBmfHCVceV6tT0+e4dInB4c1w/p91P3vf/X5+qu/+N+Q45zUn/7g++udj16Esa1/nyRLAaA02QwidcBeOvij1GfA1u3bP8/oGzGctpZ8upHDYeYJHmzzvR+o8888U7vf/v2afuFzQHHBR0v2NAyVSg+rQkuXyuYAjxNWSlVlcxuacxBTlQE59D55dfM58/BopZUA5pBe/5EnavOxp3Dve3X86h/QbWhx2v5kAEsUQP1P12Sa0gTWtEl3Yd8+Cwlxi2anJksSmScOAy+7TWFwB6bhS/k8xp3i6mckYfxe0f+dc82FhB1CwP39o3rpAAGD5xpe57N/6McwhIu0JRznvwlJxFaF6EgckoVoBKjFGOMg0oNyVdI8jRl81VknVHxlSRIxfUquofMX5+nxOGEoS6xRrunhcR0d4fahwZUrv/65zyfE/evXLxc3anWwX6ujPd7HtYJ3boQoktYFyWs31/arDnb5DQzeHe7pRTrcK2jt0UaRRyzG3CNpXXvmnbV+5WrN33i1Ft/6A67RBjg44ePiS0f0HJ3TKBdj+YciwCvH8T350n0FjoeoyB1gd5BN1xhglicDfGo/HEvMyVQr17JLJdmwbDFrtExjVka2+J5luPI0Gm0e68vMEgGjjQ68mIIAJfCVgdODWRdmPAV4BocAokK5OdIkEDZj6XgNAM4R3nfvbJFkIRiVEwdx7erDSdh83LUeYYXbv/PqK/XN3/tS3XnzNRKs/TrCDZ6gSGMEdbK7V1OY7qIQaZVJE5g7nxzUFEadYNm7t16tE+gfY82H+4d1DLMODu7XGOFkTEuFcdSR9ny86An82SF0GZHkYca/CV92YRutXJMhuOs26igXpM2L8tkxDYpzVU9L6YS8ZOgQbm6jl1Q/lYeP2ZKbDgC1wR1u05zlMf/gIGxzVHncntKhM2h8E5fex65sPYcSA+jUMvlOEzW6/nSNHn605g8e1PTlFyLcNlQoargfCDL2mxq4+lTc8ohrgCq4eAHaE4H0O/kzyTFuZ2gxBUSwjTJBEYIUBwm1PAABkD3ZhIUP/5t/qTrbV+pXvvivapM++sWNzfrMD388oUTFeevlG/Ubv/a/1Ve+8tX69o03683X36jP/+YX6ou/+us13rtdL3z5G7R0GJylxYx8jMXMsU697QmKcACtX/+dL9bLf/DN+pVf+eX6/Od+rb721d+tmy+9VJ/79V+vGy9/sxZ4mHXo0Qj29/brt770e3Wea997eScClwGh9pR2+4lZ10azbsWWKgdikrY6kMLvCfg4HeuYv0ldBmrM+uUZedWQuD5GGWcvfSueWEnHnQPU7pj05Dtvtz5nGzM/YoyG0dM6Cily+MiVnefELVN5EZj3qfjEkzV66PFa3Ltd0xefBwDIGLchKjM/fPVlP1CzM2YGTsAaAqJ+3OM7183qzf5zT+a0yrnuzzDMlwjqCmBTejTU3bn6WF3AWzzxQ5+qb/z+l+o+VnfpyuX64U/+EALHG5JZ/82/84v1xo17tb4+qAMSqwdHs3r9lZfrhZe/XZ//nd+tL33tq/X1r36jRijuBrhmJpGwYBLprpe3Xn2p/un/+D/Xt16/hSC/VM+/+K16+c1b9e03b9Qrt+7WlevX6s6Dg/rKb3+pjnCnTz52LWMGv/rb/6reeelCveuJJ2p1sgfeKKE8gJ6QIdO5YjfLMQwHbqLOp1angbio1H65NWXryi4nyZzdtv4zz9bw4tWavvEKxvcSjNKagQBcZXDKKVs45bxtqlx+s10ZrDEiET41/N7HL20/5xizwkPsNIQAiYdrjz5Tnv40v3ejjl98AcemOIVnZ4KaCEehmHRowTaO5HM/CxVAzGbNVjOFiUVaSBw0bPuNSXSgPIRSPvjxXc+jQqQuF68//q76l3//v6x3fuIH630f/cH6R//0n9YPfO976r3f9d7U+61f+/W6fvliffxHf6Se/e531wco877v/a76vh/6aL37bdfr8Qvn6vr2sLbXevXgzu0o2s4F18mtE/omdf+t1+rzv/ov6vWbt3Dpd9tqWZTqw+/7/vrMJz9e73j6ydqkp2GG/eatt2qbJO6pdz2THTO/9ltfrr/4p/50vev7P1xvffNrCVXi7WJHu1rGJqdZJc6RsnaePvf53dbFyzsz/nhxeAh/HWRSBeiyrvtY0otX6vCNl2r+2ssUR7RUc/BKmBGq8PhzHD+Kxne5n4kvpcV1x/u/Y46gRuNUEz+rw2xD9cw+Em4zkw20olJkOFbgkJXhWLD0V54mwKdrsR02dHBBeA5v6rqMybpvm83/Ikr9tgy6jTwZpxSwy3l1nbonZ/Vc5LB28VxtbF2pB2+8WGujbl29cL6eePJpCpHAUPixt729nnjbI9U9uFe3vvbF+mf/4z+sX/gv/rP6q3/lL9c/+gf/sF549a0akERe21qvxx99uC6cX6/RxkaN6OuPds7XCcLzJIkrFzfrqccerXc/9UQ9+8yj1V/s1dFb36qNk7t1/eHteuc7H6lPf+yDNaG3sYfVryGUzc2NevuHvq9uv/RNaEHh5RNveSQdGY00+4epXjOzd+7BnELeOArd+u3mPPw5Mshv+eAYfWRCt86Y7IFH8reFqJZruQ/dRNI2bcHcQOVJHsb1rHeH/xERuYZxvveerdFzPqXJH3oNh07HILRLdjAertf9N16r2c03QRpERBRk7KM6kXBkl0HhSgjXU99GgW+clEh9t9oXcQNDF+aKEpM0XVILE36zDHD5crbhz9+ArUeffjfZ8qqe+vgH6u7NG/XPvvh79SOf/FRd2Nm2cq2d36jD+7fr1a/+fn3u916qk7WdWnv/j9Q3HpzU82+Sk2xdra0dhEwXcQcLvvzII3XloavV3zhP93VIMn2v7tEzsPE7d+7X777wer3ev16/+tVv1+/c2quvv/xGzmF/9UtfrMGwW089/mhdOLdZva3teuHNO/U9jz5Uz/9//0FCXBtCbQqsAem25YH0e70JRrqalXpdYWcxoz0alC8nQ+M1tc7hk4RZV/reeKPm9NN1+Q7IZJm1zJGHtul32vO3fJvKSOShrXnLLrIGqx/qbVy/9tzd4aBukX7exq0/wGvcHY1qD4905/igdul23CY7vkFDN0lYbiOlmwC4ReXbvF/n+m1U6y2QvglxN0lAboLEHYzwTTTiJopym+9vce02VLyBWb9BF+mW1yHy1piydLdu0UW7Q1/43smsbhMz70+mdZu4vDue1rPf9+G6dP2RWidZmuOO/+nn/kX9yCd+qDYQ+gBNG2ys1dD+L92Wp972jnr8Oq7/kx+uf/RPfgNhX6n/41/8d+s8HmKTtp768A/UhSsXanNrq85dul699W0Sst06Wg1rY2Onfve3f7d+7Of+ZP3ut9+qcXda93fH9ad+9o/Xna+QRG118TCP1VPvfFeN1jeTPf/BN1+q91zarvntw3p597bzN3na8QmWsQ9dx9B4wuchvY8xfDzmve9IJLha5tAydGlPqDjh+iG8PKCO8xqerbs/2KwHB/Dm61+r+/fu1BHl71N+D149mAiL3sXYeZF56u3TldsFtrt073NvD5i7kwXtAgt5HFCu829+4sMk14NMMmSxA35gDQVwL9c6LtDsz9moOW5Wi3ViwERMW1W70ndHUdy3tiBY6vZdRxsXY0yjrCtHPe7D7NTsfLCzk+M7Z/RTswnPLhflkyPQiC5QrcwQKZnav/2RH6nHHrlc+6+9ULfferH+zq98vv6Dv/Qf1/ZoheAvZiROHPdhymxMv3i4U3ffOqju5gUVH6RxhatxnX+G2Exs9zmpa8tp7Vx7PAM2N0mQXiFhG2wO6vjuPv398yjrqr7+yv36wPc9Uw9vnquXvvxbJGo36qErD9f5J66n//vgrdv1d//J/1p/6U/8sbrzK1+ov3vv1Rp2sBYUULfn6IVrBfRm2l+n70gj9EFXNmniKXXN9qfly5jfOYfG8KAHNPNfX6ve2mZ1SRpnE/rhapXLwuApIGQbHiXQ+SREIA8nhuRftoUByITVQZmspLHev/vsY6uMmCEgh0Xdn55luv0eMctx83jlAOpi6dlyTOJnAuc4uc8zkSQTvTho7mcBpaNpEbQOjPhk35ULC2Lgxru/q0Zk5JPXX6zDP3ieq6fu3rF2haR/op4wHMn62A98rB56+FrdfOFFNHlc//Cf/1L9/P/hzxLfce3rWzXcXo+7dHZrYp/77m1c2HaN0Ubn9vdu3Klz167UFl3QLc9YOTmsETgNLz5aS4R3+41X644nVpI77N96UOMH+zVaW9Teqzdr6XmyhIGtq+A469Z5coLzdKH2b9+oB7fv1n/9P/8v9R//23+mHlD2X6GUmfSAP66ENcF1nMHZ7363bZ2Sl7JKe5AzHl4Q4RjzUUCFaAHXwVvfEUTXzCdvIlcyH3AWzXDbnhBt5J/KakAocId6fTLIBEGSS8xVvCmx3zH5RR3hcTv/3jsfabtjMP0oKEhrZ5klA2Gf1ZJZKKzYCZA+jblVqW1t7tQ6zHa+1kmOkYiLEM2iX1GMKAExetCOjazuhZ0afOLH68Ljb68Hz3+x9n/1lyDCqUnLSzKar4ZDZB9SIvTP/kxdpr/66pe/Ei/xjz//z+vH//Afrkvnd7CCXq2f26ou1j3AKhTyZHe3Dg7vqLnyMrheeerJ6poVH+4CE4XEu6yhLFr9m2++VfswacsDhEnsXn/zjYyedSZ71d3eqn26fqOH8RJuPFjD8uiaPdi7X7t3H9T/+mtfqH/rZ/5o3f3mK/XmVz8PrVi4ZopVmZAp5MwUQkfObdXy4LVzHIrYQShXCmcwinKZH8iqWZVYRcA6HcXU4ODODIu1Z9BxrYL8pXygU2amogA/25T1NCoUb+c+6JJlFFTlcE89QGmQHyYHPlLbbCEH+VAoyQEA2pluaJSIgUgW8RGfJ44K6bIWE5I8YhEN+lhnEZs7Qo22ZT6X+HhCX2Hi2TFib1jg95IY5Ahcl3g/p21nt3KUGW2Mge+0a4947ENx168/VvPeiLAzrAkCnM6PSbAQpI+nHKLR4L0+HNb5R56o60+8t6499Ww9TGb/MHHe3ayZZeptZuYsM3jF98FadR2GhV7Hu81Sn3zyCZTkKdz4Oym3qoe++/318NNP1MMkf2v0aiYkdZZ7gyT37Y8/idtHyR0hcwr26KTK4dWTk1o4nMrn8GjM52Huj8mT5niP7uFBrQ6OKDeunkPL4LA6hF+eS0+92dE+dYCHJ0KKtAG9x8DUzbtIhHi+ICw4R+5CyTzwDwVwubULMEzM7X2ZxckXFcela3qKrmedeLKwmbn9OddbGVPT1cCCszBfASl/3JtTe4ZgtRepI2gEiMY635s/0vaMs6MU2RPHfQ8IoAjaTBtYnRvqJgO0vrPBda4BcGr3S81WgfTxfBeeq28O7x3Vwc2D2iZLtw89g5GTMdm2VoBnccjYTQUOTTpF6p41d+rouQYDBCnTXEQwPq6To/vEVuKm7tIx6sO96o+wXhLGk/EDErHDGg5HdeXh63Xh8pV6+ru+v64/8x6Sv+s10rtJAwoodu4Ceuc73guBY5IwFN3+OAqe4U74kcduUt5ulYsdzk6OkLeOgFKY7+CMJdqDavPdeDdgGK7sKbWuK4IktzHW+2f8d6jYyRxn45SXf3av9aZ2ifkGjhgvcB3YzRy8fNK7/OCH37dKOg9jTODsEsiPrAgFYfuGEmjUliBxzQS9isCnAyxxIXgBS7mhIV0WfjmNah8/Q4dAmatcXNfVCcjBA7cVO4vmCJnxyOuZpYp745OmErsMK8Bx/HoAc7P4EDeYyRatlLq26xaHMXB9omHmEPAIdiOdEzeByoQSCmFyJwPMUzy2I8oHM+2uchUctXyAwIssXeJ+fhL+bM9p5LY/wKXR4CpzU1yviJ6hyKZy5itO9TrMmmPKEF7Gx+OGuY+RJadSKLQxgrYTvOOA3kRyK9tGBvxDgPCTWAy3Aw8CIi/5JXKu7KUw/6hI25k9pA3Dm9OwGqpn5dieiWSCMPUz0spn1i5Szxm5TIFzfzAiyFKIFp2dTc4yR9k8p0Bq6eDLSqrTPjwGpfDJ2VUHqvLyt7gC388uXll5JszyTw/seEWPLoBrsJztBPXmJAiDAxumfBbKUiL84otpQ/hrWYetRTlybvdNbM0WdSJ69ugOZeWZm2v8zCJeYMMd8IZPXSfSBG44RlfJE93pLPCEZXWI7HwdnT2h4YGrqOC3wwzyWA/rtr6Ma8E3XZwbbjIHQ7MaLo2GjybtQZQ7ilBZOHudIXmuaogZyDstI6FxyBh3Ui7o87r0uXzAl3zPOROntdTLrOzW8L/7wgZl7SEhRACpGI4zKJT0LPCwEmp1F864yCZr/iRacCCgkXlMmUIW4eZvVD7g6e3EwvrUkbwgKAh+q8UaYCOKWtahBI4+v7MvEiHZnvjY82jOA/wUHMSNUI4mLsDZHgJ338aap5xw1Y2wTvrJYL2rWZGtuVPKU2DsnBzT4BEKvM8dp+89AW0dRNb4vR5cLUc9vwNVA1FAYildXhNVzz6Ul/LGFWcUDFNcmqkbsZLG3hYUoe4A9rkBmoVH7JBoRZCeDDNHaJ5qJoz4ArgUHqnE6SpT3iZIn3AxfgmeLiEQHqzJb9vPlgV5qFLQftrmlgafUWHwVVnluzQ1xVJxxYeS/FaHcBcNB/VFPlHPaGW5bOoRB8pqdHIBzClPJ4P25LMOXw56KOgxzH9AnX3SlEN5wp1NcNy080iZbbIA6TDaiYsGpANW4ROQ+O6oglHR7/JVvWuDotIGX3XKlM/0juVVEupkklfdo337luGBKSXtp2hjeCuD/pnpNIOVoeFQ8NIR2lPOzANlvGMJZS0u8jxBq/3K1fCWX+qSrJJD3jRo2njW1dKWOmSE56pgQrfllZt8EefYjbQLuwHjtzd55xpv6gaHP/PdT/Pd1W/m7S3N0atLnKeRDjGAHPaJSftqq7D8plKDpoC9gEKmswcM0yiHHvSCyC2CoTWYAVK0k03BEqI28vI4QT19mIHSuDFaxdGY9YwTcn3PiFZYeltNWKU0AnQ9QAQlRZWapwS2jNfPtT0hCIF2WtqzwHioDQ0tbQQ3FMpnKRzyY4/6D8I+DJz3FlC3UM6hEZj6QVdFgSjX9xjBZbzRXEeYIRmUw6Ep+ecUiyvOnWkw3zHQ2fFVcSmIEqISpJ4K6CwapEOsUpmWwcg81JuyOhSHuUeEe4/A1v+5zcF2VQ7Fnc4eODrYbUopf6Kg4hz4ygnHrfOIHFUWfmvMOijwdp+SEdWHkeXBodEaZdX44sK6CfS7rsjJZjSGBsEJfF3WqjXJj0RQ2lDGeTYICUpS6Ci0w4HTug9fbuFBdtGNXZkAqB3avwiYc7S3hoOKvvEyoAhf/bCoNJqytmvQ5zV+t5ER8INuVyAkeBGwNCSPbjZ3OTsSStAaGiTRdkuj4zz409m77khn5jVJ87+VfUHquQsh9FmfetkQgA5Nifp+yhmRUtSWs6XTvAuI0EKZ1BcH4fPpslzEBO7+tkXKiBPZnfILnHY5fNSB6wB0LNKvLjhh1wb5W7k4CGAYwDp/4f3PUozmUY4Mt/mGeoeFFI7GPIR5ckZmUCyrH/TwiVDUzUpJrtuAyh+3gELlOVr5bqN8Ul8vaoTOCXy2IxOkAQCOxeYANK0Csbkh3hbcA+xWzighdRSABIYxKJ6LzbISw5EPPrNaAdwz8yG3UZAh7FfXXV7qo5wlRLUMg6BtH3zHw7XaC0ZEFcpuY4ybMHoNijxVQR6Y5iZI8s1IZ/2cnHCGD232ug78Ad2ZGO9QJiXgraf/eEabU5EZGbOk8AAqPjlDzSC9BN9sAzY6whJguaVX2aiyOlKFSJO84ZcwUTg1F1LAjZYpL6lakRhQJE7AFSh8oADgyqeK6spMZS2P5b0H+7srNchRUUfC/9U73fOtzDXiKDl8cjWsDta+tlN8dp0cdUt2KD7Qng2DZFi6eg8K2EdOe3Sp9kD4Ae0MRht1me/rdL02qL+VcfSWqob30KPcDQKJ8OJB2zALH6bcmjzkkS+7giKrvHQ6SX0pJZuMdBpIo6rpsjK1e+Y+uyzThh+ZBiZA6FScgk70d/ElTajTmnBOjfSdrKwNXysTg44y16Czl593eE07mSnjnsg5YGbg8HEo1hRfo3ZooJG2ZDosgJfIH9xdjDqVFuQknuqCs53hE+XlmgHNqKAGuZGi84Enr67sf+X5JkYVGQteppf+Fh+jRdJrf9t/hrDWD4LBMh0F8a+lr8AHsEYJgDSe9Fft8j7tD/3PCCuTjWBpizKhBoL5HaaAbJRWPvGfW4n1YzFcxQaqUpp1exipcBRcBMqVUjC8zQ7aenykLC62AT5ufNSINICVmxyH9pM1Jo2B8jCwO52eLtcWJkqsJKRJmMAZ8N1oHhhhFvf5yFr+CAJsaDe1+S6HxdXh7vSh4anrDK0KJBTZUU1gJYKJi3X6SdSly6VkZgz2/WWpnl9ZqeC2r07JMKNSHqzEfQ1Co9N5q+DyMjthoBEVCc4qhtcS+VSQ6IMuwn4sMCVbnkBvBozSZ5dUPuGNovA/msWhqfQYSfQBnOQdztrlGvJ9RaboI9Uduj6h7+wBV8e8G4fpOk1xiDhDH87oYlmZlruUh+02p//mP67y3S3hTdHF1hcXRY/fOa7FOlzIGAaXWzdOINaHJnCzP96M5xQLrtsls5tn58msyI1BE67R++c3pSirw25I6aTNIkSsOTn5F6nRlHppyt93Ai7FbYW2gG8WrD4Z1NItAEK6FdIrfsFefnIPOYl9e6gkckWHz5y0dhbeIJ82rYEugUNfBljmMz/wQcdAQowr0j1d2waylB3FH+nhUVLFZgrtxJx8NFXX+5lKxbPwqeKJSIuwNjas/sZajMHFIA4NO9SvQFo2oMKhjLQdvwyyedYOv1VkvVgMWQbzjjFzPUaA3Y5NY0klfZKHBqIGmEt4xLqPRHMXxpwwqffNQRduQQLhHJNDWZV+4Mrp4Xr1BxgaSth3tyzMzZwHnw57uzdCx5MIdmrMul8Xq6Tvzs+ohMyHurYBFzRpQ+VWMewre+x7BiJJ3dMroWLr94X0psAw1pFmfYWO2SxkKv9wSvbTsxKNcjlDQclKu8KlO0MD1dlYhx6MSYx0whiNC4u7U1Jr6J1RzZdyatICBN+kb06bqpXGDMaF+0NZoIFybZyhRSQH1BzMS9bEJ5cDR7mYWTkQly0F3M/Uir+FcaZbKFpv5Kg5bQzAG56rXzJSvhv1T8YndOfQGcoLPREOWls626KdxpIxGq63EWpk5DQRPIxzFj90wPRXfB0V9wR2o15bQ4S84KO6o3G6aEsjcnC1RWfuYChnDw/xIWCQAZnck3TgZ5yAbEYYNpfzomlP3FAH7qNHiombyUjPdAecxU4DTddS58ufQXMKf8VNgC1152276h5ONk6busm+zXjBIQPAwQl9AX5sUTy8iFzS1n/yRz5rQEE5WqROhNJ6AaxZm+4UAjHFljifSmZ0WKBY9iuc3FMY7iOVUUJdGCF3dmq+uVVdjF3H4DMderv71Ts4DhECyVFA1E36w5+vRCcjIeluD+YmFdF4zd0o0jGFIr93sCcHh0B21weGKHgMfNY5amVgnt7NeuswRA8NgvwnS3UwKgk4wGj3pebYIxmXNpqiyLAomYoKDUZd+RFR8mlE0WElZbIOnxmt9ou8om70Q2VU3e3PWY+SeRhoZ1q9E8qAVtc5SJ2XGQZOwfMjVUT78vJax6RCOfJr1uEDPROh52PKAmtjq5YbO9Xd3MCBYfDc67iNczyu3pHzdUTI4AjvdZrSZOQ1mwNHV+1lm6pjDGYNZ0ZMWw5uqnvO6XmOlQqqDsjfuTRAW8YNNALkpcvLIjjLQq9pqg7XXQQtC+GWyk3u2spTT1kOoR1GAyY4KCOZGuct7maWtCtiunCpadko8sDgNMmc34WDo2WuobMaP39cTlYinj6gRvl4xKarJsyycqid+nLahYFajEnHC1wMzLmbLsErKxxA0CflLjvo+dqoFuuj6q1vYid0hXBSHedMDw6rTtD32am+gLO6pJlqY4hH7MEZOaB32pdLcJxA97RD8TaL1OZ8UKvZXGagQN1neghJ+2ljbMAXJ3iVB73itBJwsGFXVrQuD+3/X374o7BXg4M+/rPqICFGDVRhgQCT8mgG7hmlk7o3bJuBA0j+JQXi3nRzVPOLF6t34Wp117bA4KR69x9kN0X/6BAjhqHUz1Njqd+GM2AsBMvIGAewPA7aHXwyXvW032XE0LhyrhZeJCOxwlALgorX3DQGU8HlLHU2VbQ/BlERuHPCQ4VKWpW1ytSl6dBqv9mIJJ3ZvQlX4s1hrhAyHgDGSdv5rgErhZTzE9pUNDOW9HVhpQ7IJUpy2Okw28szwNy/jHKmLe56FEVntI4QgUbWIflOFaYrALqOtGseRgozByNJ8EXZOq5N297B2a43w/PYrMNDHOxhdTxyQ/qobUaSRRLITYdh9EgEgLMqlvDN9Mwu5AlN8QVdSGbBfX6HddC2WOIkwcNz4mOchi59KvXT/5cPOBCnKOPkRIJ83qVDLgcOL8C/dYPAze6N9bORD8XVaSgDmGgQQFQxuLNImWmllIde6rrPzp0mNqOhxGHzs/GrfcJqvkilTgt5KE/q9E17SblUbbOWPF2aH0sCj2dI6+hcRGIWIFSj8NwHDFy5Wr3LDxHYNmumc31wvyb3blbv3m50T4bBhhiyemrQMCMGeuhWX/K4c3VFPVUC6JT4k4IIgZeaBU3AiCO0TGA1XNQzZ5ocz8mpItDgGXcYmXcjt87/7ZMf1lQj1YGKlP1oxnl9EMAS7WWATEIApIg2ar82So6gogB8ttOdaPzchVpcuFarCxeqt0aUOTmu7u6dqnt3snFviAuKWVDW+U/7HYkCGoVCgj6P5TJl9jGhGr+OocldxZFg7oUtMAfL8RpoqKZhHKyL8mWBJ79MYTXSHIYkZUQC4Rnt9Yg2DH9Cm7BWeEefmRpjQGLiKH62qqXKF7UiLNDZ8MXUL4NxMN23ToWfaV8hqak9NJFAHO8rodm2DO9yTVyBqWELS0dk5FrSVWkPRtIvUI/yWXImz4WtQW1tw++LMfhaI8o4DuPmyIMHRJqjqiOMEeVpXr45HOVrBDfDITcPzUZapcN/4YvKKDdNw+1yedd/qozrBlyl3I51kR3ciNMQAiXzHaTRGWk3c3JNQ5/sZXZ0D30x2lNOkkIP8IWBprrOzynT+FF5SN08DtWmbSYINPiZAeGbyt8cPO1rKOBhhNQs/e6fiAdmBIcz4C3PLd3OBjIvcTKT9pCDNCfTJNtS22bgpCPHG5BxoRsj8t9rj9TGQ1drtX0+5xitHtyuzluv1/Ien9iU3UOtyUFMjTJHy6ovp2NBYhfZg7/pvKqiI3GRq7hrnz5iVRzlq7ySVmluARr6xRV7aecXnkogsgWWWZuB8Ycev/wcrWS0UVH6iHJLB7TEw0gPdtJnYG9BKK4+AkZR9aR8niGD+JLWLHeING4ldwELqebycK8GpDeDCT7NupSO4sFoSdDysl8yRobi2TyeSeIcEPGC8F1Eo2cbmFrhiRWzey51DPa+cmJpkb4iNK7iGbkWriAc/oektCUz/CcOBoYMqMjl4MEtmUmbiZ7wB1YGF7nXUlyVRGdItoGAbNvpJNNhN+dGcDowm1MZcRY+FicHScIvH/zs2Uh2VUI35ajAdzEDlmIAqsflKh/bi+ObnUCbKaao8p8wVP6NjRh5Z7SGcfmgKLMy+D6eVHf/oHpEnDbVxzUcqQN8jm2HZp0HOOisxSRz8shTPkRx5IVaw0uenE2TphsDTAgLbSpXDJzy4W9SdHGlDsqWYIGslu5Kt/9u03QN0kERJnSmLjz0s7VJXfWLr033kGd4ZxCwfdu1Ta57X2eFLqgnGbTinrRyI3zTwWbAELlLd8aI4lygnHcbTFXnJFanDiXgTqHwSDg+pMPgF6/TpwzRvcio1EYdZs8d8vu7tTw+JI1vuhBY8DrGLi22jwPUgUtjjkgAvzzC//Qk29jXqS4ZTHQ8eQkOGpvTOOOBTsoorgygE9qF6wr8dL3AmV6IA1k0irI7cuyOLwd2NP4hBZwPNPI4V5kBAoHC6ML39WAo2CgOCJUfRFW8WJc+46Br33EEcURVmUmZTBfRhul0Fyb56HiNzX7pUAGAmIxuz4CaUMf5Wr0V9KkMp8J1dNE0pW+qh8GrNI5YegKczNKgVWLPH3fAzUGgLkYwxAv3tqjjoBC4uNpcgdsmDVBHgaoM0sgbQO6r0aFIugwEa37hAMWHi57bPHeVnqua1HuvwY08OFt4RjLLIwC9eDuJBgHq8BDWAvyThuqRRFzepMvUFKIXh8blJH4oOemwXZkoiOjDI/GPQcm3GC9wyAbiMSjkMVJai04kGUjoU7kpCw4ZJVcDKeNDVe06yU/HGDyj0iMs0v9VkaJMGJpG5LiDiqgRwUcNUlmq0Jkyoz7aEJ75jCqPYchBKTP4Ar+yDlqZwtcVjqmNG4ifeuVIslmmBolxRXc1fHiC7MIUZKJTgUrqqB/iTX2+2MXSCThGkGvA9RXDEZgORa2FHwI3O5UPSJqECj0lkxCu/BvIM/4AlvbdVuPD5uTLkIzLVwIUNJs9aiMO1sbx0J7Z22J6QpM6Wj5zuKx6y33acYtMFxmNCIwjbMJVlFATuu36OQ6k7WQWDF7L2+QiwMiMEX86q1WHQBAnJ63ac7OtZDZc7/3wk48+ZxosynmOo57MdMN0me8ao2m8DUbtAc7FKCM/+e5164Eg17GOGuxs1eCcg0XbGD+QIdJDW/vHxxmV75DG5ZGNwNXr6BD0cKbPQ5DKiYeC5r+kdWdt0xacQaLWoR3K2afmBp/CyqgCbcJE8FnAvC7vzhoqZxomjr0ROugABnTAIIWXUX5lrueUobQW+rku02y7DUzZt29CF18dexyEjADPLISgngauWQAM3umt2/dEGe6kLybaeqwoLsIEl5TnXpYoIx+D+rIDrxxE7I+4ToYVHlDHvJ/vgwwsEqM31qq7vl1LnJt4RsBGRAyqS6RxJD9dERVMWlRclTjGRdsoqPzQYPIfbWTbE18TCMAtnTv45a4OlS3sgbYsXJFLOk/p5LcqKJFQGv5l4FXHqpKfGrivVk9ldRZEPtquvG/yjOSViY0BUn0wz/qOLHgBmt/ijD58x1CUGXJIGb7TRtOfZjguuRVP+ZH1Anhc3aaZVLCXJ5Gp2FONRuKUjerQ6bUcIIShzumrd+iudgeeQc9rckK36bAW7qjRsQeUXWSpFZ40ShvUeU+9kVG+aM+19t53B4vOJGvvkX2ccnjagkgyJZx6Fo1xs7ccNf5Aq3JQpbLmgHbNMuFoA+RB8Y4Ci5SjwJKjMTUvDSZEIiOWhq8g7cOogI6gdpyuIlJ74EF3jXRytFVlCo+ROQ1nhJJZ/kWACoLr7uVqq53ACifQo0vQHvWBkuodaUv+qmR2IXQKtmOWIJcWLtPinj99zxHgwGvQkIyBr01BpUf6UVCndGhHhtm/zriBzOC2++V82SaW2fCWVtpFDWRf7us584QII71y0oj5lLY4rgjDeqrqMI40c6LA8+WMRo+oGx9A2Q7ZyFnqJS5Ob0GmCIGLkVSjNHKAwRmtKCUxOIY3U14qtvToIZCnGyFVGIWd5+iDoPirsDoCF2ZEjYGVxT/SKh9UZBXD1JX2fCybvJaWTKspO9hgH5H/oBn84lwpo9VFn9AQ2pUT0qoBZzVfBrlaspkBREjJlCJl56SSZnsUtlZw0RErDdlGNWRlHRoHL9P+Ro9OwfxU2GoG95GFuLT+Oz+hZQlfnHOWFjFpj0+VEPkFRnEG1IcvaCL8AjYppV0t2xOoj2bRUWX+WzvprWXQGOYE9gw5Vrqe8hpqjcrAdP9nBxzcB+LU9kB8KZ/zjYDX6CGbcRFTor6Zk9PFswy6yUkaz9oJI32PAKBR50igfA74XMupaSt3dYXHOB7uxfBpU93r/Icf/B5xQ6EABCPEXQ5pLPaBVCankGw0KaJCpJB9UH86IutfRp5pZLG1VctLl6ocpNvwQQsgv7eXx7n0H9yrobuT4pU0AViYgTINTyEl0cR4JFCFaQKjAFftUnSzHBH08wZtZRfF8SVTjLQZcFI5UEirOzE3CTzww6iM/iq0AIzwoQA62qCXb65T8exhTXAM2pxiW6Q+IgsNxqakiDA0D5uiTry3jWowwQ8DkQSv0WDWmdOWZwQOMWaa4qcKRF3a0NurHA54Dl2aqZaLAvfiSKDB7KrNXFiu7Vir7Y3qnL9cHaeAfHYS990F3T3Yr+7uA/qROie6DKbeOicY52hzUl7wOhvMUUnbYg6dDLwUdxAwqriTzaeyG618OLYTQHlkLsXtwqoP8m8G/g7CxmBoK/15ymfkW5lAu+06qq7h+eeWPXWvRXH0jrfPhRK28tftZ6BfuLQ7Bw/Hl1pfNlykhPokNWBMXR9BlH68isK1eCl4aJfRHWk51xI5UZRYhkNSvhDixqwBhraKQ6YvHR2B76mPoYKUh4+uyBp9zMH8/MVanjufsaqk2UcHNXAw2tF4kBYjxZgFMDIJnDIwGdzAw66fumM3QD2A2oybJEjRVrodygPaLS88KPKdBAndSJyiSjSKwOBAqBmsm4fUR/dZdD75PU+uco4jgEy5XUSgB5VxmZsLLK7DBCOFNoIb5KZA+FABuZQHdqP0Kx+ts0UKj9H3fJwPBHUnnrzqVkPSGxTFRRmZUwa69AIF23H1OALk18LUFLTzAEraySk2KI2EaHSOC/QGHrxpbFMxdAROZ1AG5jpVZd9rvjKtmqW8CpS0FfxltCu4fDipCIiLxiUqysKUzm6LTiGywcF4T0EJN8onM8HZqR2VPlN03E+aLPd0FDDYaR2kRbsOVSEUyjiYp2dvqSFqrMFgIBmcQ1mS3YDfWFqpzld4CwyR4Ic701conVtOhSFRppSmkquddfqcoxoJf4qj9XC1E/qKfM8DxZDpDGXoYfSZqjKC230MDUEbvplqc13FOrVisfaeVm1G5FiKBtmmeyiS/in4Z4yBaMm9rI8HjHBd9JGBSq5llx1szGIV+Jf5bP5EBU2Dft9eAce5mtDaaQOD8h5sBEo5UUqg4Gca4isUgo+y8qL3m6HYnco6efGgYIvQzflE98SRegaCheMj8ju0wBvljH24h0RYeQgs1ec4Vh+tOPM0RHRyplUf7VYXYx8enMA1CI3S0d7p6Lr2KeJZBusVmNJCg/qmTeiAtSnwADdtzSDRZlC0D3VUl0cp/1HOAOfy8nTzuBc5LXRQwoDP0vlv/OE/BBg9DQaCojlo5uCTXjALLKhn59/0K6tykEhf4SBs+0FGnKyA47r9Y1e0aVyjIcZiKikipCU+UNynvpvqaLjqkIbgAFiiJL+HwFNBXOVlm9lZhaMg8UYQwIZpmnFnNOI7DLK/gtLqnVNGDkkUbdpF4APFpg2bAE+VSqNy3lS1ySGr3J9Cp8sHjaRDaHDUszdBwA66QacC0dN+ZzwDfpmZ2A+K1vqbyOT3lIYfmT8VV644Q5DdYFFAnaZKSZ3Q43HY1MXgjVIOSNGIEJU2cKDHOrbL9RxRqQ4Dy8Uu8gR24RiRETx3O6iOV5h2N+YOCqks4OdTFewimA2YTSRF17Hy6VczGxdyZEMGMorwVSadPj8tN4PTS0+jIBxm2grcjPh2u5TZZE5BGA8rQ5P00bcCF9pWruZFGpdCGaB5GFB3SHfEjIPsI7MteLE2sAUufIrHnCCRV36LrLyDW/y0a6GTVb7crBPLgr/jA9KS812o4oyNUdwjxHQmvmzHaSwlFxopYJcRdDJtqwNw5H8aucNvPnMgMAHASN0zNZeUNTJa0h8dSILZbFwnR+Oajsc1WU6gH/jxfOAgPfDGii4LD/NpO6v8uK/KGb3Nc9tWYsluTkB8z8YrZh4MAQPUMhNGuyN+RHeAZXl1BKHmeJTOf/6zP71SMXVTblN0GEbFdkR2CTBXcvWN9ADNoIkc8QVj2/Hf9gtpR8NXqSgjQxxkcjpkLmIUV7mWGjVtpD9OfVO5s76S0kgfk3ZlduQZgfHWKIBn/9NUNjzTOD1tGU9oVuLTkpY9uwQ6Bfur1lUxZKrcA2hDCUcEo1AInwi5dHXpNunvzrk4kTxEB1grUrHF3lH5+C1f4qBTDFkAsi9u1HMa0DakXR7Ku74nYMRo1R4q2DC0JgJRLl0gHR4QFyunwUJ9NEzumnl4wNHclYs2jhezO+VSO3SMD2Dw3dRbpVbRnSLMGITaT9su/5Vm+ShMV1vFgFUiYOWoU/g2cABQ2wW8d9uIbxACpkavkYGXSnWWbqrwUTzjlp0biiMXZbxCJtIoPZ0+So+yZuUcpVTgOCUaXGyS1m/sVGdzVFPkpWG7CGh6sJdspI/BqBZmWeEVvHShS4uBwKRRo6TOok2ZgbsSAo+swdC5yG4ch7KBpci+Gbvz9zpdadDth3dkELAgPOwQcVw1F8MNb8/0CmeG4Wd5Kzxw4YtZ3VCDx9ANAOkqmoUhSw+mns8mNVOHDMciAd52C3TnyehoU6PXfqTOpc86OJ2zDiJy51qSLSpn4I56OiLzX/XLJdFxBGSa6ksCDcKMvsEHV4/6+LvO/+unPqvM06jLLgdwI/GIiy4y0FbaBhSVSs9FYSA1YzS9T83cSz9cRZL5UkWZIQw7mx8MoghDJNMXJ6r7kXXAfLqpJOkW93t6fUDLVKG1w7B0EiPwUeQav003Y9NTm2oSuClDhLMWxqhHa+vIbdpuioL3B/VwYpML56t35ZFav3i5eq7jt1EUbvbgQc3u3a0OnlkjdnedkdhIry1kIUtSLNtTIcRSHkCfAuLdBr1oHzRlfIxJg4t3tCL0mItDjT/10qZ0wqIm7fEmKvIVOPIOWMAx5cziC+rnLKL0X2lTZYbvNp/i4Td9ayKnkQDVVYqUAx8cmi/lyy3qaELwmqwsRwvzyqCgBh4FIUIoZzjroJo0q7A25l8caxTWAUm7RSgo1TLrwT2Xok6WJ0k1Fexya7P6l69W7/yV6pEGTyZGw4Oa37tVs5u3anCfVFieQ0h3oXFRsYdjDN2RPt9bG+pbuhnIN4YJ3aElzqcZwoCyjsNEn4QpDshP2uSo7lvZGYw8UYfoRrtclV3wIYOWGh8wfJaURu2y7RzlhPMKHshOZ1zuekR/7Solu3BprVONacO2bQe+msWABwxPtnD2kmfJouWvfAamDk+dVfN98KYHumYciPptLK1tY9V6ES/VJnwnGHLNkJxs9Uff9eRz3EKPMLCMAkKnhhB2msbwPwzDLiB6VSNcjColszoAjOZDb5CyYRQyRpuIJkHOxzeEvJJ6XLeSCWrmohUa70w7cSuxgu96bkfoFWrfoyBIRxy59qih2YL+ECm+Z2G5LHBIpHbfkvU0ArCSBHsIZCkIrVkcTATejHrTk2whHfjY/fPna7C9jXdGyHZlPOPp2CP9D9P2mfK4MUjPKKg2dYVQwF9DzYKJKLU/4CUGE7cZwxERlUrFMEviEnXzqEJgtweXcx9AKkI/A0tcCxztCSfF96Ry8Fde54A4cfWT3/b1G//hEUWMcHp6+ZDH+QEuUYvy3QU8gFvK1fUEacs6lNVcfSWd5H5e1JdIactGD+lU2dMtkS5eKp60oYS2Y7/MNkxp+2ZK0K4G9AkzZgCdNWhbv1Brm5vZPzGE92b+WR59gmwcXBQG/GmBRL1RaefQM085jcH2aZAf8hYe8JGf6ISj2mYWTqmarahjrhEon/+FHuj8XBBmxgSm1NVYgA9dOlEzPC7BboydbmjWmdjVGDjAiGDkHc5HHBw8hi0x+qxDkMfgHIOlnk/STyYGHllHQHtwKfpvmQRI3/DP56FkwBRnYRas2mRal7p2VRydcqBS/qqDhpF01eieOt7S89gfZU55F0qp8/ThqvcjTz72nIss7EcBEgCAkFkdD4HjMymBCoDB2W5WX9kwDNPj2SDY6M1VKJU7cgcFo7QEGQEzGMFbQYiIo5TxlCCpv/CwBBecZIeUyhviYapR39/OFRvFPeyBtyuTspJNJde7ChjCPDgiR0bRDPYRh6IAktphxDoLuNjwXhvWYmu7RlsuMV2nHEZlvoQTqePDWo1P0s/LyCme3QFMB8qMwMEPebt6Tnoz+s01FbO3wrOrnNYjTbbrQcNRDHkr76KVXNcc9bpmChmg00645hgFEo3T0NO6ZDZrErjnn205raOQNKRT3wpM2rQvx9cMCMnDDvSqqHzPWaN+WodLkQ84CzMLYuLYdPzciSJQgI8s67VzDq7yuXUdwC80g5U6olEkTjj3YT2Dh4k+8JAz7Ei3KzMW6/Sf3KG3vRVDT+aiU5if1HJ8QDfqiPJywtAiL6kDUYns4KRMXB7qgG8W5WhQ4GvWlkU+6o3fxSRoQ7N4g48kxHDVG9Nb7mWzCX9OqWocS4zVFN6nJ2s8OgH1V+lo8HlS46nzdazILDKOT1iUziEl0Gn0jo5aDvzkbua+tQ11SLqol5kcPykTe+OeqGMmlJGP8DqGPYuD8GlOzQHaLnQ5c0DE1wH3CWL+mZHQeMpNaZNuCICoHGMUCT41ECfoXQWWXo3CoYzr5pv5UDTJOH0EDEAjcGpliWKCYlId8AQBjdrGMCIHgvzEWKJHcsh0nLJZnYdi5+wzopFTSjqO7DCToCgoLNFTOf1hyuNbNqHwOZMMQ/C3ePtERBWlSxRZojyexjhAaDLFCOwct3PR2VkGHBnqO4pLm3rJ1rcBNsgaiXVM2TwCf8TVaGEk5b+mLNy3vs+h9YkOaBG8QLgqmDiEIxq0sBGMo8wIL09fVHtVA77CIdpDHiu6DxG2V+jfotxZ8UdKLo8cKDVt1JEYERNpvE9pIICf1RE83/1D92IUA3BN/5o7tmlpEJGTUVQzJRXbiUalaFoqzlkxqKKrJqaxZFxDxxiQsc7LSGaLWRGHkzGbiHODsRnvkUYVFh50nMejGqyOTotssgYcmuV0aFmfEQwlC72DVq7CA3HinpfASxORb21RjXxbpo8a3dGACQpGNTfeGDG5kYFZjQfRURdYlO/qpdyYhCOk48Q97k9MswlANGY/OjsVgaksHPORn+ICdOQpTda1367cpEKaDQjoPvJWx2aU18+orsGb705V4lKSHej0og6+UDwzNfWvDajCb+gQlzVgu5fFxUhKUW2z2zXs0m04DYTZ0JYMjEbGyKzX93l39LMwsBGI6JqznJCKrqwbrNbikWSKi24UwtLlpr1RuZXSx6DBulPBUA8mKVAXUWRVkqM/XLEbkCBFWQeo2gq61lfJgZP2BVVCCNWj6gQ2QTTHMvHOHugMgrh4AjimdyPeLiRQSfpDgjOGIRdlEjhAZeA6XeK8aHfouvGtqhFtjez7uyoJuNRxkA+RoZyejuqj0duyxix6CCzl5n2+oxMqruvzFYTG2aFrsVi4fdd7ZB46JpRr2aXLoC9CMJ6ok/MC6IumP4qjcuYhQs9/CN1oOYIPw3V4g0jp+y2hU55RCeWgguVkAk4wZ8oN4SEK6Ei8ByB2ehsOD2fqU2YZDzI1al/SYXJoVmKOZSyp67Sdzdvn0cRiVsrfVNS+5mmkc+Yjiz3kMXjqiO1COSVkZNf40w3SUcgXeaQjl3noRhy3LYcGH73bLx/PF0M2o0BBzSx8bkMyRD4zeAveNBuHqsU4HmDEsl0zwSgzWQfsiDx88mqiHrQnI7B9CJzw3eztbDWdOpZ7XFNIa660VN+UXcMUMSNv3lLVFqnw1tmgYTpXnZvdVE+ZyQEilNEJrzJYDM1AWWRLNmWXBjLwIwswUMhzjxwzi7Lrq54EPnVi5NqOtneqcm28jH+02caA7HygX3wfuBiHQOipv85ETYGl69EezBo9t8GsgRYQqIKnLzKAsQbd7ghiIcp0L0vtNESu+yDqEVh59L8Cdx2XFERhYIBMkE2Gksz9antGQhBISBcZkBwqsAiaDwWiEQBXRchgBcKYqbgSDc1hIsLPXCixLFN94DUCjCeN6P0djHAFkj0wPaUZg5xqzoX+ODBldspT1/loYSITbZf/9IgqOniNofvEbgXXMWo9qo8M7JDiuw66x/dMa82cioLt0CbuDowkehglJU7nAC7Kyd1zKoQZQEu+dGoKk094BWNkBjg0+l0K2euuc9ksCyPVSOBDBosy3zWEZSoSxoHjdansHCfW2YBeaFvAuMW6Kxp3TFIoTx3r2kwcM2/+qURx8OCBdFE+aDWyKSK7NdDqmWzZ/EHYwczCo4VTZES0IdHOjGFGeuuuPFNiY418dTAp4wKOdk/hkfezfNdUH9pVZpksbGTtA+DUbOfJ40TAKY5HZGwefiZVt3wG8FQg9Ug+t6hnVFdX00dv1SjSaU9AsFX1jWuwAt8hFkZrZ2iohN46Mp51ENSJ+4OP1ow84ZW2YCDUoU/hR9J0+aGM7SZCf7IEaBHNtiwaHaCOI/WegezDaH3wS9oDXwOcx3V7KpI6YwCFE8iNrNmNTcMN8DKD1lFiQWQL6qy0gCIwdeJr2K8zVNCj53BK2RdtS2vnr3zsg5h61ToKM8M4cEg1MIWCKBHwpZ/LNlI8t5HWCNuStkUeJ6H5mbpnoYNeks8sn1Rp9CYQhQwCh3apIMNgnz+CK6TxO30gKDBq++hHhTbkdw8ldSlo1naTNHkWmUxvSwetj2EhKEfBM8LpSKgMXjQn5MaGCB+8w3fqL+zXbBHlL17OY5+KvrtiX9BXnB249/5OdfaOo6QenpDRbD263EKCjgeppEYrld8oYRoGxbAAwVLGrovTkxmkgx/SY3/PqNIjDfRwxx5C86TVzLfCutEU3g6gRa5YrrcOPDFrQl1Ox0lJzThc+6Ch40uaUpJxZR0B7YhvW4knbmp8M5w4IjejgHMbZdcHaA6qvE4HmA5Y4TS9kpWBGqvRDrlRnJZc0wB86Es6TJ9y4VSg9MDbrJNAK+zWaVZTZJJBRr7n9B6zC89sv3Ix/B9s7xBscFik28sHD2rx4FbN79+t3iFdGQ1C0mlPmjOqbZtgEv2SBBwKkLmf+Ms9nUBIo6Lf/cYbvkhDGEbJVgKYKIX17UJY34CgqKRfPSN/oIaO1zkesxz5j07hnMXD8wnnyKiPN29tcRWeR/7BD/vntxmAXQqn05AWfFYG3AQn1yg4nmFh7c5HgRoIaDQ4gB0qRD9cC6d9PaIOgbuhQWeor3La2bUlKG5kj5KGP1md90d/4D1cQ1EpzK14El3GMMaEAYKcK9Ki0Nx3QcIYpC3m6i/nTcEbnPhPxspQ6gtLCwtZuhWuW0T0sr465GIA8J3m6Wcs8lhMibE/6kZ/jxAyChvRTMVbPwlGyFiFAINyGCWK1KZ7smQDZkG8XhDF02mY3mbxCfDcVOLaZKe4ej5M5vxODc5tIzgiIlHKpzRPD/drfnLkA1VoE+OSYSr7KV1+d9mskjSgmIq1xSzSgljSdouOMj919Ph2VxSkDgPBJcJrENCiTmdZP5TkZFlDAuUz2opsFDSBMU5sgfHIfw0Ahihh6gvbazAUOqNE1M1gKnzRzi3riUJ5Rm5um334opzRibKZvuItb1NH3Lie6SnlJg+4plx1sKas7gBThvxzhAe6aJ8GgISDVeHVHdcloAPgOsV59wZb1Xddw0U+Ny8gLyQ3G1fn+LCW9+/lsao6RgfkHL3GRNKuYwhi3U5OUpGDCXjSOOyw769KGohWZD8OZhn9sgiK75q5a8ydiw7ewIsOCQtIdivOeCLrZpQDbPgw5PeUsq6u9NmD6dratAGFcgv01PRcjMwtG1I4CRkDPtpKDJxfTj3LY1sTJ8A2nFAEbciMwwVUtu59hRH+kz6YE8URwJu2nNxcgToUIzwQtG2H7+iWONjVhvvV+bN/5DOrvoRqqAgio7UAULFI6GAunpR7Lf2kMpi345qIdgAzHRZdma/iL4hqi3VcHkJe9l2Uj3AQ4GI8a0tnLQMsGYi/CeHWbz4ZxqPFWX8NDoPM44ft+opENJljX99BEY1FRk6dg0ehTUXxReDmd6yBUrYjTiqpDsDjsT31NstAUce17BKDFTgY8bFBfXlSSNrLgBxFjRqKz+iuF1YwKngbYJThemJ5yFev0bJruzXarDTjWtaI04ope6bRRC4Cb7Q7r+sr5+ABfEqapXFHSXkPiRRTaGrjGFEZPhUo8InqSzdB8Jl+GoYzPcFRjX0UzekqOnCAJL6blmvE/OCaUUqlXzleAyYO6mXaDtpdBuBGmZxsCwdMNY0WuQGP+BZZpA/KPQeYXCMhzAySUVbchQnJwFAJ4QUyMTj4qPy+YxQwTp77dHEfITSeSTtmnWY0RP7kq4yK8wYWSOu8cknWyXzkBCo14YJjTZ6P4MNC9G6ZHqXIgOB1DGzrrxNB23JVZaUsoIk6np+YFXNm49DgbJYHTsooDdHMxYyvq47TNIqBbJQpEpYp4iZP8uY3bSfqc92uyww88wQdeS16FtJI+SHNyiH/kFOjHrooZ/acQyrgiVakbripx26j3WO7sjprB411tp7WTKjM6sXO3/q5P+5tLY//gQbmzRPxH3dyQimCllHZpWODpwA1VU2jp/eGEaZ2PsVtfv5c1gs7KCCa43ukxA/24pXReOpCoGpyyjTVVaJ1OC2dBR9T71PGOCtgcb1vdjZx236Vi0ncAeSGB0clVWJ3TtmqowlJpXAE5jcZNJE53FEA2YUFLiAjQTgm2pZmymjAwmpbXsHXy4YLhJ6dWV6O8GSTiiqOppJc4GJbmKHrABZKECXlt3jbnI4g0UmYMXyNCRwsh5AyIqvz4X5W6XE9ZWk4a6T18PAwi3nAc+5zr7Z2wvMVxqMzVKlckTYb42j34L2HhtCm/cssgBFfszPg2sVU0UxiVSbxpTZtSA64cD+RkoLib1dAirJ3AXydk+Yn9+A5RAoOxLiu0eNogEfT0G+7dteQO3xb4Jiy0k/nFRQ0EGBi8B4LpmeSp9qIU7QZ4IP2yA2YCRnihpwkyYG11pWUL9CAw7C76YPObF8ZWyUyi/zUCehdmI8QAYGb+XKctC7M1NvuY2TDn2UEJW1+b1GVbyOCzRZdwQ2ctCbmQiwCXHc8zaIbHY4zOel68duI7YCpOOepQOEPP6Cf/zULXU7uO1vjzJLij1zFk/8t2KbunGLTTsCPwDB3nApwM5yxFuqjpJIF2QX+Oz/1GbIcqlMgxzdLrB4ej+VcYhjnUsFEWxhmaiBitqYiKICIBAxdPnvhfHWuPlTdnQvcG9TsaK9Wb71Wy7v3QRLGUF9jjOHbKMrcBIgUaFsDN0VJ5EFxXFooiTSP4Tha3WBIgE0qINfguxQ3SiScvNwAQ8QWaV6KK9+8b2QBN4rzgpFeQjGlwTRc3KIGVIhn5i+o2maapQK/v3P0L2X0zEYnHYUcUWLWlzeZxpPHvqSV357nZj9PozQ1U5lM2dVjlTHOBEg5rshGbSfQ/Ep9LFH0LT83Cl+6XL1LV6q3cYE+v1ZMvcOjmu/eqwVpcXmWAHBUlQxCAknV0llYNooTZWt3YuTw2ese7ZTHd4Kf0tBlOhCnkYevQY+aaqRdABi4WjoLIobEdGEniqEBOGz558CiA4r93hplaEunqJ4l4p1gHFLqVCcwYR3/g5P8oSzf48jFzfu8wjfhct2ILSwllbEjcEu/HpDpa/tbPU45ZcRv9Qge++ksmtzP4iE+laVBTmpX3OR/EQinPIq8t7VVi5y5SJCj62VGUQe7tdp7UJ39/YxFeAa/0deMKDoCTKEb4JxRcBaj6SMvvnhXfUpblLc/ri46mJpgBD5m2E0HlIKOVRlwwfvCgHZ/yknZ0/nFn/rUKssIAeaSQnjh/gQYqfJDKt4wwBWytfLi+ul3G8hGCr2PmxsuX67+tcerNiUcJA4Pav76a1UP7gee/XzAReHBpSFCFAtRCgelyLwizBCp9HE1fJiC3qS/FIcTnFT6xnyF4vrlVde+sem/b+5Q3nlRSItChJ/ca/136noB3EGHz0arWYyIRTkVqtkElxSW9IbBKLZR2FIxFL75vQ1MgijMki+WdVpMJWsbSfDq0KPzcnrGPfQ9V3uZ7aAkKpuCdgaiFmvgqOdvUcCXQnYZs31ZI7IC7a3j1C4+XP3LV2q1tkOBIXBpycUp9+/W7M7NqsMT4EiL/FJ+GoMJoi6Ya06r2Y1IGgx8WByHEyNUStAQveBNu/KtGRb4o6zhQMYi4BV1jNZmL6GLNrxkEdUTlKnLVXTBo8ktQUkYxV3ad/RfQs0mjKo2Jt2OyfgKNvwWZByAfAt8qAFBbnHPAnoJkD51VC1j4aefMtTrNOd1aXbtRrpiYGN78lBc41SEyafjQDCKXzJIgyIrGdLhfeRqDc5fzc63rou+du/X6u6NLL2OXMXa7ogZS3AJktFLMU6Kj+7juiUjdqBdZjqa+mmbMsI52+UWTXFQk2/ShFcuz8gTr9w1WCtDSdUOPHWVO3gjGoDYts1PQvgNmDmpoIN0DiqF4LwxbJA2hQuCen7pBxH7xQJPfZFbTWivpZAyTSWnWf4DCY2ctDjpKKmOZ5vTUEvZFAaEJ52mrm06j9/OZKdN2savtnqkRu6xXnbG8WwRnKuxnD0Adx/R2oWO7nxcQ+qNSKk6eNrsrjLForxTFXFvtgd6dhPs+0MEvzV6FFYDhmnaoQ/3y2CcjD1lqBiTK4amyDYZhDe6qaNDHKIcbd7f665tkKPQJC9VXOC5RHkwd7qHexhNljILEsQ8JioDa9KFDDI/C6+cJXA7ZJwj9eW1mUJW602h1cMN4ZMbPLLazTaV9co8C/ylF+HkKTR6exV/SNuOnDujQPbgtE6/t869YXVwMA5q2ktauTiqCTy4OzVqeupgV5a/yh8+fFqMRucejD5649qa5CcITafSQx6+Bzr85TE8sDxREZ70iKjuMXePYBYtaYgondN8MR5lTtuOP2lU7dFY6iX6i7w1ALMKQgWYmOI2mKq/mUczarsl6HnWCwAbvp+t7Y8DpJ0MrgZlHZzjAlOMCF0DZx8hOuXtFmL1VDm56hStIYDRNrxXz3D10QmDn8EhZxOqDup9dJnP4KWTpO0IHw7rOHHW0ZXQDszTQIS65XNImmqAkr9mjHaQ4uDhedeHQGTHmgLmJQJGC5oOUNNiB9SaYqhEAsZoEZCDXp4B53URtm4GowCVyABTYgh8Jv3QEYg0f5nbBWGzidBCbRW1/aZtG8JwmnNw7MDfRl6tSNxgmQSr6HwadbNH2/pREO45bokwVBbnE1QKUzyXWKasqZVOhLp+N6q5PHbhXGcOaMRDqyj8zkMjNLA5EdJ5YvrAdnPCNZyZ7khmKzz710Z799jTONczQgFfwV0l4EdfhXXHGwYw6JjKIgfK+ievVRTfWblIOyplGArd0h5YKJa02S5VxSAjsQbiDMZxz2doo35JI13z35k5dacDl4YxuLY2YH+Uya6c2zbtGvX5bAa9VZ217Vqtb1dntFH99XMkR1vZS9Cj3+3CLLtMeVCFb2jKsU/8aQBZ+w9NWTxFHemdD3GkRnUyR+exLSL+Ove5TrI7ioPJFljuk9xwH9o0MvmRCNlSY51aTsyBZp2xI+NmgqpMTkVCASUxjXAtc+L8dnWoXRTT4awCdOUZfOmjP0rM/Qc6H429LXLR0cN74cFjdd5OieMrDpppYP2pugSeTm/C3+kcOScHd4xJiYE3b2UWBNUg5a2eaBMajvbIPSM7wBqt3He9gU5OGnT6VsV9N5okAfktcLyZJvbNfddnuPQaNml/DkAMMu3DPQriHYgmGajBkwMmBKpgegw9nIqVPhBArGv0MiuwT+0cuYqNPLhOGRllXQVJixqM59D1NSIzAr77nGuXXyYdlD5TcIUmBUY2lCMr8RxgwTO6nRCA4KNyRha0A4NgkteNdiPw0+j09MkAABUPS2H76Dol5wDsMkQRuG761SeldtFMgZcLaDR0t56qBC67zQPRKaPCiaxG7j8dSboDtNleqEvmSjNGCg04hlOBic/CRSYogNNJCww/Cyb47VLeGDg8dRRcnikjR92z6ktZyBu0JQpDc5ndgBEmFNTmE/fID5XT5/SZCmcRkRUkFuVTBkt47oPwlYMZkbrX5mRpW97zynZhjQ9YyWmAF4cGVZpztrTysgcgOuExNEujTngN3Dz/3wzsOwNw4qnjR15tOTBGYteKgKPzkC/py1LX6RVhOlBldy7uEKMSXt60wy/wpg74OwqftecSI8681WDHOKTDQs4aGHLsgqQSjlD9Nm3vYNy6x44LhIJzK6IOJJChJy4ddjenPJPfA3iY7h90Dx0gxeGtPGLajAi60p2Fn7TGG/ykDxrSPQW4Mzzx3cg5o/HKSPtCv0Mbf2gANWnN7dPaAdmT3bvYHE5z6apQpy+1Vp2E3W8k5IIyYfgglaT6HR9UYFt4zxmEetJH4rQYOE8so0BYBkVhfVMedLmCl+IvCyI0BhB1BHI6OcxctX0UT9XMPDP34pVNU/B8GldbXyxsBalCKRwZw/9GFulCn5JmiqyGjhGZWTho5GJ/sw91Lo4FPGkBQ2uGJ3ZhFQz2wACnYUz/bCUODCFkgwLGandCLLyWHXS2oUSNwNTR28t0DaetAXdJqUaMcJyjgS9G7CHXB7yzXpw0sgtvPADBdeeKWz5g2ooiBhjnpkJBoye9OPvB1QjSAxCz2486MW7+k0JHdBfOw8MDWSIKp+YJGm2KTSUxgi1dbgqsBfQaYTR+6cnTQY2MyYjkl90baDUq0fVxVHk1RYbTYwzrhPon0NN+zx1E81hroheM4w0fsHgN0OlBuwpyTJxdlQlpuZZlyWlblqFlOkjocDwuvKagg60+2DI+HcKMmuJnxpAxFDmXdQWWQ0+kFTmcGZ9pQAZmKe+Ieci2HeRLVVigdsl3cKARlyX7tF2XJutswkPKaBwuxMrYhDDEI0ZLmFD+3gefHLWFvHXqHmDRH4A7ht4bkvG4ig0nk6WvNG/LLUuIbTcDRIbqqAGrOXIyKxinXRmZ24NBQBwZWlI3S0HwAgDfESewgSPmMhr6/W1Qm9rt4JbDmp3/z4/+IOKnEW7oEV3GaiplCU8yMR3LYBaXjDZno+BwWxi8ZQwN820GBbOL56ouXIYSUlOVCoPv3btf/RNTVqpxrW30AMipp1UhdCxJ3YHnPz17muEzxfhhn9d7aZV6LkpAuk3JpIFC0jKnPx2hp6RM0XCEZbyxjcZwv4eh/LmUNYrEbYUbF2HRUMZL4cOp9NPlh23ZvnWCN/VPP1s1/tdT6Xn9KQIqnyPcIUzyFRRKY1FboUGVx3ajSNLNW4elQ3C6TeabpoV2ceHubG2juucuZ0R4sbEdZ7HAwdT4sLq792t291b1Dhygo45GidJLlX25KHGahmKVQJiU0TBURPkvaq5VyBLMKCb3rGhKSSSUD1nZxe1MAVkPpW8DprYp7LSIkzAKUhB4K1J6Fa+tf/c+sPCZLmzSqZr1uHAm0U8eIjHtNeM43NNJc4UbDbbHk6Wd/MYAlaOKw29ZjqvgN3xVoXhJX4KIziJjKODJh8Yco9L5acBE2TYQaMAAH+WPPDP2gUzmI/h96Vr1H3qoOhvncHg498P71b13q7oPHsSpCddXupHgJFrSF16q19Il76SNn54wAzq8/E9TbbpHqXyP4wqdlMXRKaSsHfErr2zLVV7CJQDZG+n83Ieexak15oi8qTCxnD+NTFDcUwkkkF/KTmNwaszR5eZBYRhwfdbVbIs+3eYmHm0tEa0zISIcEw1yCASknb6ta0Q2SuriwCXwY4QOwi303jJD+P5rCjiAAA/R01AyEAXhZ6OVGcyAYGJX8BameMuu9GHwkHM3KMgk2lG+0xgxDkjh0Y5vnZHRKsoeuk+VFRjNdO1zSYd8sox1ZCr1+J71AsB2wAvVSLtOVFhWGI6mmyNIr7BkqnRlZ5iSphXx1rF6+EbGJYCpwkUhA4c3svKXU2+zdbo65y9W/9yFnBTsySTLk71aPrhXvcOjGKUdt/YgCJpBScVCWZhheFFdOlsrLse51a6fysH9/A4ypasi39wwFEsJcenjxkn7/DeieYwJerPsmjJCyQMydMW0b36VLcO038YmlB0Bg7Q/MqKMetimJOUWEOzWKBfHPuyGBFWcguVhpQi7JFdBCkM5Sp6GGn2BZw1/u03S3hxEm7WRE2Yd8rp9ZnspvLRrNNdZU8eDLl3roB1kpoIoPjt3PjNRPZ/Igw/skdn27+NkdzH2Ce1Ap7YjU/WTng2RMwe4xgfXWwAM3aYqKape207TFDmlw3Irsk4707IAi16paQAy+2hlfZFrcD9L2eXsz37yB1YOMAAiN1WeDKpBiJs/2iGUerN+hGaUzyAZMNMYejmkr2Dq4eh61x1YQ1IPb8DoCMRU3j4w6aIGq0G5BttVVEECJrc0HfVTsLThmEa2ZNJ+BmWibvZ/ZLDOgnYgzF0/eRAfypSpBhCzbAawwkxUCxgal1Mm3mspFWVAUQXuro1aX8uz7RT2eFaLw8OkqTE88NW4jKh5KZgwHDz4nnYo1gaieCsgeJMRYepnaa4ooiQasyl1VmfhViNtXkYq/odv0qDQ6I9GkVEMisAhKFMOGjj105+HJxSX5wOfwuOiGvpvLlGVPgcqzQAWU8q5cQb+eLhB+oTiiINJDDvlaaZ00iTGCPys+COdpkGwlYPSb7tkE8jJ5cWuuQ6S8scxGKOLzPDFZefiTUJdD55OFeWE45NpzRwH9G0HQx8JAmy6AD4qzHMHPQEW1KMLZjTOcOiUkXrgqqOuYGuP0eISNMFZAoH8tA2zCG+Ip3rXsgR10XLSrQxdGSivnTnRkMMT0os5TDcBcKlA+uriQh0dssaDJoZEl3bLo85wRFa1WatN+I/z7Y/p5hweY/To0NRhSnGkLfEDWDpykTW2pvPReQmTS2p6hG85vnIBvLnKb5frZpefuqfN8CeOTpG7utFzHOWJG4JcBCXudoscaO78Fz/7UyuP/VE+NpKUIsbBbxWJqyoqWgREiIX5ql0OTlDJ+e1xUXaaHQya0+9ZUp/LwKIiSpF+uwg6Ai1yGJubW1RSp7dilzBQddLf641UHhVfTycORvMIml9KIakmnZJEA10m5X0iZzsKmO8aD7jEK9qPwhnNUH4F6KCSMDPL4AMt3BCz2QZWNKbFyX7N792rIvVNFhJaGk6JDnxVGLnHdZ2VhZx7V2HS1dFwIFnllg0KzFWHgQEf2uk00jagHL9pd4zA3UGGxaAc0AUsYdBQHJO0N+/NV1IJPXqinks7oVX87SPa73SxkSqVJb/gJQ3tpamJu3hprEid74nC8N0U17ZCgsoE8kY+mmopLOUdVjYr0Lw0opx2G9kYqxsv0vUwvfHTysAxtfR8APvncbquD7hwIQ4qR2GdDhquDh5UHToboixDfl5gGdkLUSVuhzGqe3yCmyXsu3OHoMEn9xEXJaDJlBx4GVNCHyPDODhgwSMLpmvC7zndQvMPbkQfJzpV5XVKtZvFbHmag0sdOwAjjG0A/5Pd8VtsHMNS7wWrM80gIzLOFKlOJSA16BRouCtP6fFS2pOmxkVfU+65sCzBR1pStq3pXwAzC210uOoNbY/FF2+gk+r89Z/6NJQYN1ACvS/8HCxRFueRhS5iKLPKGIXhMwihuApRdPRkbhIQgaTeKiRltcH0MxSaxIC1Ka3ZQQY9JNSW048FTv7klR6XarZpK6fEG8Btx9lWB6ZUUGvpeBq2IggM6rlDSRvzAQGecW5UMbJSBXRUTWq4//3i5epevFqd7XP4BuqgkOO9+zW/fafq/gO8KAJV6R30AYbTNjpFvSyiA2Y4F96Y2ik8peOHPHOtvw7JNNHoozKIqZFf1mgPjotkHbmZQJziKQ9bSf7UcRUKOlXqvnPjwm/0Gz3lfdJR/0wRdSQql/dhXNJcfhlFwnVQdQTdtvyQCkdoz+Bos/I9K86oobJrKK37Yg1x4970BDsBJxTNcvLAvv1qHXhmMlzLxifoc+w8OiKJKubOenWvXKnBhYdxVp65jmRnR+l61O7t6h5NaKZhJ8LOAuQlf9ApMz9fZnT5Lb3SafDRuJSdVflz/bguKuvfgYlGghM0ZcqupfRpR9hYYU7u5c/DN1wf4AMinMoUVpvKo7w6LKOsSUMxauSksevANSanDmVnpvgWZLn8EG7cpWXlKW95aiBxBkldaC5LnYHf1Elkh4/8n0wnwVM58r9Tbu6cFKcBeGbKDtrdTKZDIZ+Jznf+1mc/7pOrstc32/DILJdL+7b9IjEBGQrr4fBaGYWmjaTvXNfg2/emUNiVMo+BR/QSfcpEt0lq8FEdhUZdGSxj9biglakjlVc1V7kTATQYkHaEd2QGAlESo1PJUz2J/ibFUXrKJp1zjpbolgUL0OH8cZxWbKdN10Qoa2QVl66gcA/R17pIckI5BOL2ytXNt6ru0t8C1YyW266shc62ECLBNfgZCXNuGMJVIaTRqUxu4YlxcHh952AzJQTNWViBAs2cJpEOFRn8+AHevOlGiKO/M4Bnu5gK/YzGM36qoDRE+sgnWtYGFSmPUkgrd8JXGqSOFfgXK5NnXJbnOlhoy03wVmatL+pvuUqkRZamgxKjnK0aRadtpzWz8ULc+NfGfpQpwQJobRGILEM2C5+eogxEmn/wfkna2732WA19qMjGVtLtLmn8ah/+33+rfNS0bDB7iPpDo21n3MHuAzqVKGh3SLmGvbRvJfnNn0avLsUsoEkcp/BOnJKKAzvaB15z++RywaJmBeimLHQRTygDtn4NDweL1XfoAYoL05IByVb08Wy+XLgZxFMk3AszpJ1roi2+slJc44C9ifwyiKeD4aYGG5Zx3e6zGMbIrIFuGDyUl22qRy370u4cEEcGFPeMgIE2+Zl3P/2ch1HMBjEXtBYiiDSdJb0otFglGvLbBfwiEcHCZPwHBKu4sEHEuee1RGG1SW8LYi488YDH9PvxlrYu42SNRuGUV1s8gCM5hWUJ6faYnUytgCyy4begEYeE8Xtmem6ruU9rpv32R4DV6ascfA3O/AFYmtI+uOgksod6e6f6G9sYvv11FFxFGh/X7HAv68mb4JQU3FEGtiHDFYhoAi/PS+OH1zN4As1tCekc/JowM+6gcmJMWQutE+NTA1SVNfo0A1i9SNJjeRmnSBkdjtoBTJ0NaKQ9henVpOBcb7MFXJNu2wGEheSXwHPEV1D3gkpqKiqPeMsvEdCgeGs0lm1XKReFBpYOQS3FaMwG3WCsMun4jeJO18o001sdnH+4PaDAb1KZGJ/y3oTnFy5X36fPDtcD2w2cHVc8Hh3Qf3fMAfYpeB0mNEpHzgqk/ZiT9IobLbT0V8vgH9/1bdEQ9UW8TKN0WpERuCKX6IvyoY1V9qOjo3GK8kSNkAHKssnZ/rKRWF1QpzKoBkw540GtWbUoArZNdG96Dvzg0+DatvhqR7Yd3UFW2bKrfCMgCW1y4KIl4EPT/az0ix4iB8oaWFLGOuCq0/aMx3Z4C7KjvHzEWeANUC4F6RHNScn0sFQxlZZprgKad8j+9WQw3EibaRgFHKRhtnMmSMK0QeJUVFepLfOwBcoQbaRNcUZn5XeIs9uAl/U7b0eD7fe5zJD/5RltQpCfEKt3S5+ShjR0iTYiS2dGXFUCYEi4h1IqpL59spkLd+wh0zgOLaP+weF0fEJYXPewCwOje53jvBSQkc3fwFEOelnTUlMxp3/yWCXXt0NgD8fm3LsGD3KUELJMwSD663waEXSm3M8nZSwLjNbfg0b6xDlA0FSnB2/tAoCjhqxpNWu2vlKiBW7OHUebudQU3CUMPrUjuyghXfLc0g6kInNYaHVeOBMY6rJZjVwUmkHAUBUFR++01GBlpqRi6kQoAl4kj7Tu7jDkbEqYzVO0CT1pR3xpWBm741p9kcceIebhFTXCyRoB1dYhOkU3okcXUppUeNd/DIDv2QrSZRZlWux4j2MTSZ25l+xKvdAJgYta5fe2HAzYCk2ygOFXh+i0d519uk/eQx4ddDxLcF13gP4M0Ous0lPTtBvBUNFHKTmnrkJnzMhA6G/0C3ECA04rX1o3uxAfx3GMwF7RrmK0GguCiDPnT2lG1qJMHf1T8CSzcF3HyFRXZ219F2xxzeWxBkRh63yapiATbDrPLoRgn0Hg7lW6YBhNhGtzEMlfvBkeZ24qIM4oatcz5zJ6LFPdFx48+QkRjv4CUJsWguybQAB8RDBcRDj2yz1cv01v0J7/q0gSAzPbHHYjNp4IfGSBhw9ItamoYwd57FL6glF7FJvflHVUVCVuO924AaFzF24DZYojyhy1ygaG8hjQGdRaomRu7s9S0WAFrgmDfBfQaeGk6HLedBFBJrLBVKee0kekXsMbrK0nPxVwPL0DmhqAA4gYQ88BSp9KIqeIeDIOganzgAj/tL3sUfAtsvJM6fNqfWaFze1cAmcckPDTvRFn2m9uxu8U4ZpGT0na5Tt8dgzD7oy88yDHjJ2YSfgn/pE3+Ec21NQBaUAqxdITYeUB91QXFY3PufxHVzIdSllTby4Ap5VVz+KL/CU98L9Pefv3jgcsexhX+GIZylNdTXDxj6P9ZpiutsxAHoVyToHXDCbKhmuOe5gCy6CIjOZ1pG3Onfbi+aQBxiddoxw0fmfFGrfFvnUb4INAg4/lHCimLoBNm52GUxcMgILVkIWn0St3afCewWGgAyAbdrDZnaUWsmvbjJ83cNVY9Vk8hSEuDpjrQXwKjYOxlvS6XWsDl7MaWlTjlOM//IIWtEwU6GaAB+3jFFRikIMxfaKc6uAqMw3LxwEr+nhQiUZhc6Y8HtdTY13O6bJB17PHExolrUtja3xXTdPHSuMqOgjxL1mB9/zJNZ9RbvsuNgosrsnY7HiSoShmIjq/9duW9W3PVhySWlE3UYP7GmYYLKW0Fc/XWowBZbEHrFDxjbJO7yFqmMvblnUcRsSUgXbRhd9ew0PQFpBpV31SYVpEhhjodKTfgZcojXSCe6KX/W2upn+ON57JWQc5nNoSFgS4wk+Hm3GOrMiCQugw7beHnzXX8oy3CpXtvtQ5e0CGSuDIsccSCcK30k4ay58yMorY0/SUU1tLVJRGeKbRylfLJyUkvcopP9DjcmiNNCk8emEEnUJfIhuOKw4hv60PPuDXLBW5Uy981BgxWCilHI4SxV9OoMwNUC4C8kx5mK0+ZFRZBoNLNiupb7wd2xCsUVCaxN8nvCgr9beNlQBD3phtWph/OY8Bhxfngzzsow/Qhf6sGXisDd5nelUYc8tCN/yIpilzaYBUHV8LjrSLpXZR3IUBEZyCd1RBvgMHGiIj7ko5zESfxRfYtgy9jsbbirqqLA0a6apRJrw3oIGvfgnGhT92keZkkeYUQnMxnFDABPtXJ0IGfIBG3gbR3o8/+eRzY+50SZ/cqeTQ/pTPPKIGyk6oPDBNmXZqTHoTRUJI9kZUvrEelTDvdNlExZ/6m/gJYo4gCtPA5UDO3BNAo7zTmnpMr78p43oPyzrCKPwwX8IRRjJo1ymfCj+jkLTnyPVqKnPBDcMgC6Y85QKM6jJZvIHhAQQGX08HAQ1woG0Pu8gBjZu1Gm3QnNMmMJi2li4B3d+rweERDNSycDw6c9DKRhlhh/5miDpCnTagkQU4gPSSVFw6ssYAb2xEN/vBj4M+RrE4Tjn7mTPnwOURuJsSTuCBiu39djQRYpQs7jm/7Q5Q1+hn+SZKYPvi5B5zn5d2dtxwoz8E576nlgC6lQ12KB9tyMs8WkmDiGdryqLW+iy85nC8oPyEx2/5oo5Ak/A1ci7HCNzwkTL8VhF1vvxPiw2OsoFD8AQbo7+eByPiMHQAnQW8P/Hwh5PqHh/TDk7Almk269/585/oOEagl7fNDFDxZ+CSp99pN0aZKnznNxXbnnlgmO0keCEPeUXZOAO6HD76LPWAK13qT+iR39Bn04kAGHgGyChtBB0ia3XdRV86HZBrDom2cVeUgnLojlRtirJxhtxvR7drsjYERPFHfpbXafIzjkLHbuDVkBWUt3NclvK1PggnO0DKjhMYSDJm9e989H3JCjMdgTeSQWIhIm7FdPHDgNZE1QksPZPgPRnTtNe+iID97YINNwmkf6LhKFAZQQOmJ4FP3XhZ69GWhDoVJ8ZZKea0Ej/XaH9iG/Y3VWzqCte+YztjLhwQHd4qHziDnoIfcdHdX5lyQip2DxxAknmE8nhp06/FNmlQDh24WsONc8Chjem4FnvOs9+u3uEu0QKGanTgAzVROnHNo7GiOPy29Q7c8QcFVChLu4lnQb97SF/W8ZC5CiB/wHven9Zs7Jp5uGQ/DKBGS2mQJg1hpLD5njQOcB5QOcTLUxgemMY6AgF+1HFaTA12wMzIMEQR7fc2Kai04klFGlCxTOsyFZhL8pKy8kV5wWsbRo3jqFUw6zl+YecpfUyLGA35RxWUknbQFzHqmqkZ7eGdvkAEdH2hUsMCGXe7LXwazNXLNbp4FYFvRYEdnOs9uFvz3VtVu4dt3AfHl6xEHOQHcKKn8lr8wcvvGejluwpvVhjH4tqOFNJ4EluhCZ754nfwJ7Dk2QXJTKbo8QgaWntxgFTqE+B0JPyjPSJr6HbUwk/a8pM3EqOuTxg2f1KWwIQ3mqGCVVd15G3fvXQ0ndImzOXMGhxpaIFB9Fy9x3VwS0YizdwPjcBSb9zPYvRuTleXqlx0NmRNXD8LFp0/8+M/rEsAAQrINJoQgH1t07mB/TgJA1EHNtJAHIMq7sq5BtgUejEi3VjbqM6QvpoCPTqp5cEh/XcUh/v2mUQyf9ATwiUU2DqW+HuEokeUIPtwjo57RrppucrlgxctKZw1Ks8whKizBkGbfm91G/FZZUQ7CmotNGnspHBGW+D1XHnGje5gI3gsJ5NankyyxdV5XyOZbDHzwIzi2DQQPbV0ZCMLuIch4qiAzCCoZ1vdIdg48NSDL6ERYzGaGIGFjSCdGw3W8NJo1ScbyfZJaJJuU0xIa/JBCXRsPoQzfLecmGA8br7I0UtGc1K8JYYzcAKEMqqeigsbUt8dXq5qVPG863yyg3GuNRgO3BYJHDuTGjqN69hMHd1K6iyNA7KWX5CVyGsnR5NagtcG981eNBiVXyeg41VFZ7QnKS5AcbvrcnO7Bpvr1V3fiOxrepxZkDo5qMUJn8gfaoJ3nKgKo17w1WkmzdeZijY4RWvIKdt8MaJsbjq1Qtkoj83sHXPJgZF2JXD6LgFW1yfgLr4D8M2puqc6lXEXIz8wT8ie1qSWOkbirO6jCQ+bnJIN6BQcfM0iIW7ImbaSj2xYIeK8XDorTp4hkQDBjzgA8IFpNSRwODJvty7Tnuo5wOKctVPqZPYLXXBwOIvDgJ2DM7ktnzILRTte11EMzBD/xp/+afTSBokklMw+agsBIItVNDQVQS6BVExNQ6dBFUNx6hymGo1PQt1sj1KSu5Pd3VreJ0Ieuy5eRsI8iDFqaQjSDDUYgRdOGStRlHG4LAsTuNWH+CmMdURRJRqqiKdCdyGI6bu4zF0hpzHzly18Mp06Zsmtj4XkyRyGRhUclbS4ugjyrAFIBIowZCQJEHC1FI1KysWxeWDpz3SLPJLRvLEALoI1gtWJxKhpRadgFBvCyzaIBR7uiKK4DtADMG0iU0nAzvQVxqmRC3vhQhdnO4CtzikHHQ66BwzkJX+2Nqo2t3As7i6LhKozm9TqcD9Poy27TFxVzDpYMygHiZyvzmOckbkvua4s2mo83vJS0qIwzWqozne5Jf3wGFxdnRaTBF8H/SAVmmgnIqVdHYpF5Yj6RdGM7uuYwNdz6KA26W8GIRfgTpfGFjNvDL7yXyOmuGqSax42mXUNmWFQKCp3/ANfkUD0id+AzHTV6dJadc2u6DxRXMNocs2+AGCktdSxLJShQDpM9cnz2mdLuhg6DXBRh3WkHZzWame7hptrDuPU9GC35nu71fHQTx2FZYAnnDaGZADC8PlE0YChsUID9JiRtKk4NchmDR7UUV8gziCos8ofv+UHt4EvveCO03Dcba6SUJaWw5/Of/fHPrFyC2IemAc9SZUoSN0ooxoi0KwiO43oLnf1vpxLBCMSzM+dq+W16zkeabkF4fNJze68XvX6K9XfO0Fp8IAYgQbiKy1IVISkkgBHYcHl9DlQ+paGU5jvlmv9Goy659pphKPhaPjgrDLqdmRQ3xFLO1kKNcJzjFIDb200vQCfCLcpddqgKY1UAUe1qZ8NMuCtm9MAhZbYxL84aMvaNpJ3esSFSd5zwMssyJNEBC/PlgNg2YY6zieVWzmvCRIBZmWiDgND6NntARE9dAqoqDhHoAFHjJDM6ZLT/ubF6m/sUH+I4yNKjPdqtXunery79H9bHWtJq3wCNrzSE6bLBQ8dQG0HRVhW5YY3KKT8SN9PHIQTfsSSFR3XwVl+L4lIdC+QEjSrzG2A19KW1anSTGinda7xD76LBuLnulfb3XgEYFjewJiRexw1XwPL8uql2ZcpvXikXf6cdnNJq/DtxuV+GuCCPAdgIp66LU4UXOCNTOX//3ppPZ0vmRcCcwWei2uiQ473+EgvdUvdG61X7/LDtSDY9V0cRLdzebxfy32XXO+3TCVBxPbPvBX4UVdH6qBe7I6oLT6xBRyAPMiIBZ/an2fJG7HVVwObznnu2hFppnvndFvGIxx0RHES8bFDgWb/yX//r39ilemDsFECMQxw0YXmAYAyjr92T4bLUn5poHzKKEeVVxfO1+qRJ2p5CYMfbRJNSOFvvVn12mv0vfbx8mq4paXSenhsJSQTvaQwgZ80XiYEMoRZWOH4TRgyxXpUcixAooKHoNQKW5B5KD1xkV+mkxYHR8sixGZelrEt2oHhKcP1RF+jm1TKYBml8GlaVZQ34qdDbFcUCpjqlbyujwYN8dGx5UEKAS41+nGVrjmcrItXsJQTcyHG+fmNhjzfLC7KGyhCO/kUYcpvolSioBH90tXqX3qoygVCzuW7a+zoQXV3b1b37s0qulPZp8BL+tU1+afjiwLSJldb+yiUOmC51q/3DnxTTilhDDrlG+9mGJhdkBRzPqUnDCM/sj3bgpLQGFrlqXBoG6U29fbxUrLUqOdlCvCfeMEznZ6ZGkanzMTdvq0G5Mhs8jDqOfgrv3wlS6BIdIV/bboRg+Z6zvkEcqY+KaR8HGS2XOQpfZQwlQ4adDkaWly3ffkDP9SDDISSUS2feKI61x+tte3z6fItHHe4/Xp1byODXYKdThO6zXJsXbar4W3mw2iuoQKXG/5ui6LkZUq3NmlfFc/J8aeGH32NbPVu2DHw8lQaoruBzPXy6WKRkfT++Dsefy5gqJRGQF4lyOYGGOWfEceRSqNckASgsc/yQZ40e4Z3W26crw7RxeeHzWcQuI9XI5XxeB4ZH4QBICP9X0WKvoQNvDXECAh2e49rviyrqsT4ud9GoflFmTCfOwpFIYI0UdRr4GV35DvQm0I0itq1gR/AMZJGqXAGbYEMjOJaIgC/dRoqVab4xCPpIPyR2YCQLodqXBIsTeIaOqQ52FufxpZu7uC3Cpq+Q1uIY07eVyB+Fx+IwUl/57fTQIJqJgkc26dN7zkfv3LZ6Ro9yQFvHKILfTry/+QoI9o+ikhehX+hHWinsGV2FvjYF0wr8lbc5b885rt56ZyILQ/kpd0brxmtuuBNdtDOiuO7950Dh2ZPw8l0mTylrAc8OJbgPLldJqdh2gCV8IRB80ZXZCiaiXYdujDwObk5cABIeWDQTbHNLIYBd43YzKrpJN+BlycTS5ewpeeUBtN3MwJCIF1U+AI/W5ruAmbqS7S6BWwDAYgCD6cNWk5BZuoNFUuWCv8WI8LhuYs1XD9PF9ZhbCTuYZ+HdKEODjLoa9CUPFlsV049StdCGqJPvmlvSpfIbow8yx86Bk3y1UU0GUiEH44zACQ8izMEN/FrZdVBWqAdd/D5oE0zd+M3QJwuwxtIuIylggs9bcrvUE0ZUwoE5IMKbdC2YIpTUosFKY3Bf2jk5R/3ougQYb+wmSPwISxLYkUQJYhguJMlqAIEnkoSR0Kds9HUPkZhBHchhYbhGLGeMKPXtJ/2gK1Ce8ST7Uiy6NpxNCltO+34TeOJpmnJqImSumZb/MCpxRLJBkn7yqZFpooyGBzaEUbcI8UVewWgY5Lbpo80CM52BRSnCFD/lC4xoSJFUQfq5Dxxld5U7NQwFJaDMnM9MwqQaUWVm3tLI7Y4qizoRp7iokOi7WRaCl/cgR/DNjOLUktXw78ZhliiPlFwDUh+8D2f4OOouMYFv3NOH3Usr6zSd5ff4C+5Htoob1qqjDYBzkEZVxtSkWu2QZvyLVgpQ97eg55kFuDXliGjH7TriLNGbsDRkWTzD/xwy24choqeV7Dlg/LiIKzUFwlX9gEa3VVZo1+8MqtDfQ1OmdkFo1QMO9GUtq1Prxh4jYaWMbrUmj42/MzjsJQ3vNNRutoy0lbR+SZ/WlYnvbOazsZxbK4UDZ+NBBRqRpuvvGkTRxhZKUhlik4oY9e0SIZqJ5wQxgV5bQvecH2CbHWBkTx3NqA9Hw8a+VRfus7jyiOjuYcPOMzfPAiE8lvDUJEE7uhmHtBHyuo6Hk+sdIym7xNHHXE28odgFMHq1gWWq7vohMpS7jgHbH8ChDHA2AlvcWhe3rIqTitteuxCfue3hTmHQhUsBuwjmZfH8YRuGMjUH7XkHyWBbwVNjnLK1oEc00v70RqEWq8BiofiIhOASiEjLPiBNqugRmOFYNqXNJR7ea6Zd0On1wFjliH9ekChyJy8heP8ul9tz0IYrs0rKNrJI4lOlda6Op7myMwG+K7BQ7dKmwMgBAPeHlul1Qm2ZTRibJZCNgTR9sXleQ6chIfpn8NbDV3+asQinVreg/cuF/VE4JRVkZUjaDl0kKWk1DClMMJ9ZyttuI5ioVU5MUXkVWrpQzYZc5EGFx1lpJoy3PZJsRpG9F8eAM9BStugWoPByzTcqTtpyVFaGEE+cQAaisA01CzppYpOUH3Oqjnkl/QYPF2DADNpR+erHtEI6Kjf+UNXNXVPPwpfueb/AKFlHQg4gC8cyrUEMWSlAzIDUuft/tmm2UUywsjOo710cuAapREPqsFU7SHqirPM9LROBJjqp5RlbAEY/kqGBv5ZfAMNZ7JJ5tVFZuBkG/KgnYkgv6AClDyjgEa4iHCythgtkqmeSKkQTDjcsUVRCrYUmWIAdSirMcFfLmEFB+AAWAScr57at5AtIugn7dBepmoc8NOBCFnvI8EqhX/gY1TPlkqZ5givTB6QLrlIpqeAIYtyerQ8oxrG6BEVVMMao9QDBu9ggIAQJvX0wt6X29pHjoxGGbNtNhotkign+Fja5a32FcXdflQzDel0p5ebQHAQ3IyhgoODdZbXwURZgONUmvh9ZzktOZWDTjFYR66dM6e6/bE+Ed9nzJP/QfuwwYAGnUFG0wf09gODN3zMY7jsj4K3NNhv1TG3fiLFpAJ8MgAaunVotAUBuRfOSI/SQKmyT9sCvIEpnd/pa9t3lp8dFVdO8DMpEw70NAKpCCvkhAD5Tj31QU9NuSwT5ZUBwsjbfnQkE56KmDBdCBUee8GqwA1sqrcMjrd6KW9VZrHzvnpDHZVbqEIDVCpav426Nw1xvUY0Ax1S/RzLEY6URh+BJXcyOKmjNRObHQIYuej0rLMg7GmckWuw5UW9vk6La/IE+ZqtZf8ENuHpxTpfHacn2qpYYmKmGRpgQFvJyNt64NH4ACFc04lkgBlaVAOfH6++0mh4rGMUnrwKNuiJutfNelsq9vKgcCry4cIY07WousLW8COUVqkBUBgYLfdEZTqb1fEJ74NJHe0f13hMCjZBaUDM6SX0g9L2iGAy39OPABlH1FUGPakO0mk0majhWFfBZ1WTigWxGQmm/6R4NQBAQ5jGr7GqFKdtSSi/M4fsNYrYrUhKTVlpUkmj7iiialerNXkZmFLpU0NUihYVKKHB8ZfDB4KjWZVHIxkFrQBHLKPAzE7EF61Lf+3UmfmMbjDnuj9VOCIujRm3Mi2DQSbr6ZI2mgrgmXPKLrC17UyLaqx94NN/NKMCOXoB0Dal7Sn4wcMc3ggi2R+vwelg+ZTW3JMHMIxv/LZ9iUb5KKOkdPxZAUZ7fiTbU5kl1JFr9MHZAo1A/tiNUtm83zIgeKaDac3HmFI3DcoBXuCRFN1lsjg35ZZRY/gk38MY8QQHo714Bh/hQ5efGiIMTd00hgLLn7OMKk4A2pSf2ZCf7QhyaWo0ZozE+yKZLFRZ85tyGc/xOl0ODXM1QbEmHsV9BN1jepV8TzutDbsgfOEF7mRdPhJc52C0XmjYvukKOPc+UU4xcNqzCyS/VGLwAkrwD+46DXljGIaGs1N1IjPbgk9t8ZhKD1+QnfQ4i6OkVLY4kv/Hh5+FFgoNVBqIh3CVzQ1XMtpK+olskDg1WtU1fUTKuVhl4qDF+Qs1P3+1ZlvnIBLnMTmu3v371b9/F8M2CmD0URZuQ0/6r9RX9vZ+naaK3Gi3PUlTZjmIBqHAk99W0dyMeouhU4X2bYnsMCMj2yirkT9sl0YNIjSBq+zLaD5g+Bo2KmiQaREGXyhuads/v1tQRnif39IOTzTejArw29QXNxO8aY5PhaMwVEorwVr+E6oZhJcCUojusspmE+oEJ1wquOYhCnwnFoFfa9/g2UTInwC4rtDnnrDj2XMXrtZqawcxgp8DfseegXazeru32nPewCdv6rXukqjxnbYDz6gOrknleTvKKy9EWGcsK/yRlDL8pnxelodeiia6qcuBqfygR54oOx2DDgfn4L4CB6UEKT9oIN8yPauB8y88Ekm1Q5yEyZ8vnY7q23jmdT8brtazOcTUcOSC6b2ySJrPnyaW7+htfIKR3Xb8k4aM0SA16+CQ3MWYJc4Qaebn4GkCGI42cl5fr+lDD1U99Fh1fc5hb1SLw73q3LpZ9eYr2MFdnCI2JI3iHsJBlKwsVNlOAgqAkU2L2nyn3WSM3Je/4pipXHCMOOQBUJ2Hz3iRukhZnZlrS8yKlYUwDdKdP/+jH+aXQm9JzKJH2mi/mAaN+HP++vbhAK3iuaAjg0gaSpQHBPqjmo2G1T+Hsm1vozAQMZ7U9OiAAHUCThglCGTkkzqZ3xYHkE2mABiJz0q03BdT79FGomvr1xhJ9LrqwwAcVASFbZcjOQuMaHOVPpoeJsgOFM5NAg4uZg6Z+zooI7CKny6FD+YbuTKN9slQsviCcnE60JcX5VX+9JnhvKrRnrPtPCzGD/+Mk0YLVz7pvIxCSjbOADCi7OUBf9nYwmeUmD64immWlsEpnIIHPdjnFo4P/FeWIA/5ykXUwcX219ZryXu4s5ODPl140ZuCx+Swuof71Tk6QdZGD90dGYmCBxklGnxUEK5HHn4H35Y9gIy84sPFKfYNNTr7rI70uv8hx04hjPasQK661NmoSURT3lnBBmyTixwsaXtcExPlli6jSoisaaoQT8NDzaaMRqEfiAPyyqkjEKpyBEHKCqvpTDJBnQzfMzVnea7xfxxwS7fRX3CTD5k+Q2d8KIZQbDB97lNa27JveGOWRp2sVoROlyLrUBSvmdUUpzE9d666167XGk53xrXV4W7VvZs1v3u7lnv3kQl8QDfU1cAUF+UQNG0H+KbsMgAcwSK4N07EDYAzUrG8tmoB8BlzLwERQHZz020GV3VZ3ZoCcwCQ0PCf/eRnVtn6CBDXoq8rECF26AfbdzaFkFGmwTBB3eduPAlmnvnzHE4Pgb2RjwwmJqGEntyypH/ig/idd/R1lpr7Etd41xgq8KMJ/INxCtGlfzP6Q2u079JFRz5dgqiSOPhkFDHNyhE9AnSwrt/8s8J2Tfscp6WhiX/a8ztwVNg8t9slm9tbvM/XaBNhDV3BP6vZ3l7bCOOyWWhJ31oewR89cDigsYkLb5XG39KTKRyEoovwa2M77aIZLaW3qHUjy1afP1vO3myu5Kke+BvxNiXWuslfgG+9NtDWh+8qwdDHO3sqjyk9n77s1ugXO/YNSRsdmRVnDTspJ/VVCiNcBvE0CHAXIZVc/lkujhj6xTNrH3C+1klkjYJyHZzMmFxt6SB5Ts6lb+rxyytPQANs1nObApueIDOKUVeXATVuU3Mx0PpOzdCdmTu5PLxi7JThMUoMgLzUUXEAf+SgPkiTeMpnDVOehqMYpLraMhaatIw3Y+CUM3jBU19G7GRN9qtzQb5gWhBt5IZ7yUKpCkj1SR4pT8qqu34O0fnBRtWIiK4D1ruQus/syp7Qx5/o8M1sG3+d3fBwSDeJiVgG8sAXFW56aXXeWXlHw46TGXTS7bI80FIOmo8pnL3+2up8hj3QDjKVbT5cJOclmJ0YWP7+T39iNUe51iApWyxR6sYGCitoEI9nNsoqSIErJq/zn+VNAXMaKd+zBVIFAOXoGMohsxWCp89mzbXXFEbIasruoomYiAomLGBoqK46yyIIJJrFGYByY47CnZBq+VAG5AR4GSC0NrgE+CYMlNAL6Qfy6aCeFGZqxWW9l69V0f3o0f3okZ3o5+rgQS3v3KjePt45g92mdDJc+m2kfQdIjNTGwDjtGjFsyylD+4MzcZVkeSLzPayRPlJMFV64Pj0H+ytd8eOrlLsSzf2U6iSYJ+r7MjWL0tuYiiUcaMxa7Fz0jVIpMwWNgmZqDOLVKZmgUxL98EPh8lvTNEVPRFAPNB7L8s7OOkVzSmVzOras6XNNh6HsCRAK3RN/szGGttvJrlEgkjWNExysK1zb3Nis5c6VWuJ0j+Gm6e6KLuDq8EH19vZxehNkTSVxh17Xqzu451/wiFVIH1CVjTjbBP9FB8wovJ9AgdyoqwxNzRPIoC00UibuT54ZJdFBBz118HAJG4BnjjOpN7nS6nh2XpwiSuoZBcpBWcUhuo6AyJplvU4b6mTNCvLJH/cUlGLL4hz4nnAG7+F+bCS0aGfgLlEZbzIA8puECN1HYuCcqWgDGd8HMmWFcSc7BufYJDD+3mc/suojKIUQOdg4nloCUtCLhonT5k5bDwAfs9RcW3whlykTZsMIGZhrVJHR3vM3F+JddccSwYeM1dRlNK0nSyAZjrDMHuwIJt0GRtJ16jUGG/mI0gjHI6Fzdhet+4y1nEOn99cgFJi3+C4SURJh7WzU6ur16l65Xp2dC9X3oQWLk1rcxdBvvF79w8M4PNtWm2RyFErUYahK0hjnwJ/gEbgKokHGQ0ov34GRNfVQlfEDCsdJOkVHfX87jeS5Zj4JZenmGfmkFig4aecPTaIphed9LmuB8M6puJamyk/gml+CpnzOktsQD17w0pQ9zlf5olTKVj43ZMUb2NaPwgCPNiXZbCr9UyQtLuIQz2/7cxULIBTMlF08AzRKns7XctxuhztaBieH4B1nWW1s1PLyY3Wyca5OjF6Et8XxXvV3b1R//26tYZRGJbNPsKCuvPI7b5kg33Sw/M7UVUZidcqN3+nq6AilAfji3NYrJBJRnmvKUv44wq6uWSbsNHIrM5el2v1JlchaHuZ0JdvimgZqhHY1AZdDpwELamwaNMUQXptdUJei3AND+NpOm5UGuwfcsIKchlaDk90YZWtwBWh46onQZhi2O19Oo3exQso6py4fuoteTsC12zhDHzv/3Y99mMAAQwBvQx0MKPPiIJSRQQhru9AkSSOTETBcg+OdqSTKJlJQSkPKIJVluZ9oq4Jz18cPZwDKLIF6Gp9lo8/W11gkWMKjj82LZ3GARufUgu1RSmNTeQYYh3O7cQvUM83xyaM913wDr6VBdgbFg3s4Mo3P12qb1Ov6Ixj7o7XaPJ973Slp1503qm7eqMEhaSRlw2yUWnEpLCiELnFTuRAGsDJIpSOKwuss8zUOQPR1FNIW7GVr6EZR/S2tKZ/4aivQAQdtm/tz2hGOysdHBKziROdjgMCCRvlm/Yyl6CC4H8cDr+AekJxCVOEok3vNQNpsBFVkOm3a57NMTgTKd+8CB8R9eq1tufLL9Ql5ZpxIYR1IlrLySGLExTEUPz0mCRD8Vn/EUSY4ELX0VNnzD9Xh+oU66K9lz31vjLE/uFlrB/t54u7AyEREl4Y5uLb+OHhAWzI29LUZEU2o72IL/ODRRJ268tS5d5rgZR2Z6bsVCjw+9VXRM7KTaH1g6eyEYts6V3iJIZrBpB3rpTSfNhtAlBZX6mj8zuHrcG0kUZt6TjOLQ7qHXE8moWCjC+q1VsVPywDeXMqVn+00WdtuthRNQp/yVGSYbdDNajo/Ke8ipXS52pwnIGm4Lc2E4TSIfvMSGYBYke8pl9RI5QYK/6TRtCXfQVrW2bvL6jMace7YZZVpi/oqV9sqi8LYL1nSt4tSqCyNYeEYWDp04ii7v92IMHVxASmuuPTp0/uggDAHGhamLirwlPZynhh4ES1NkeYSQ/s5BMM2NF7KmiGk/yfjFdzSfhpFTbsyr0ofmb+Vh1GQdmWqB6HN8JhLOtZRXepmusl60q1rl4cyxvvI1wVA8tEswCmbTDnBqTa1Y2nKJYMRIvdkFniKiyMsCs7RWRUt8sCAM/7BPwF4TLF6lWesezHRioihw8DrG0HkW/h7KqcsnIojsAbyFe6cMhquc7AYaRwYymSfPoY7BapLcZOeq3oAszmzG2nREICjPrSVcNbHodG+G0ry7LLCGcMUMdXQZL87DH00+JS0/djZG7s38kOOSh94eMKw06c+2rvP16TVZDVzZNGeTAPvQEd5tB1udiPG1EGWRm3kN+N7ltHShk5C1ZK2ZDzyU+cmyqDgWg+jtQerymaUIVFYFjvdKuFt5aa63pa4Wt+Ir+5mWpV72sx3dMcFUcrxzDNFH7EF/6iOgoZ/WbXpjIXP1PNAD2BaQ2djMQ8p8c/TeLJM2fL8uevSkIK20sRpoCSYNzrDSId0RKQNwOQQRxgwm8JYrmU6IkxELQxZ6pslJZKGE/kCHIgUFKaiNBm3j+nob879UjgaI29PpHEnkehnfNO5Pjo7GkG3M8FAgOmKID76XLePbNdhjfJhFDdkihHP3z0ViWsezqcbAnxo8MSRrFunzRYRKUsVR0Pwa+XpNdKVk3IiCOqbFThFJHXUydlmOKyewlabpAtSFUDo5prOR6XMnmxuOhgZXlpegdKn0x2oWPMl/TzBKHyuJntRUNxvV4xiZjHSBSEI0vUOcR5EOMdO3OWkAbf123yaooKrrjr9bfksn5QJ8DMDAjz5bZkmF3mZasAmM7CziSYb/RwhDH8tLY9QqkytgXgWDQVjYZ7SIcOpbqrc9IF6tJ00mgwhmzWom/rS4NlztMdtum3gSwDpoQPrg2FtkJk5su8hmGftyq88lktF5EdmhDQA2jW6qpMGDs/SC5XSRFFPKsonluSAs90w5RL8/K0xK3vkHWenDmm0MMWsNHPt0OdSbVDlhTEBs++AI8YorUPph5fqeE4V5neeIAx9BhCdttecera+sy+uJky0jqyA71tBcC3PkzdAKid5jfPN2onVmDrUQ79WhHe70Tpg8ZR30SVrQavjJraVPfGz42S/iGZWnj7p9JGJmAbqwgQVvIvA2xpnQ5P/UMYIEl6YJqLYKpH7cltKiILCZdN3PbbIZiWZP1NPRXSNcfOKtpU16SDVVrv5mzudEcykkoyiXXVQl6DCtI0vYrpGLRgB3np1TRppo0wuSxW3xsg8302oeuCkzeKBoFEYD2IIPcggaRSfCr9LdOniqfNEGtsKAcCgSA5h4FMHpkK1xSa+gWdd1y7rA4Brd0gl1Vu38QiasA143gaTgIsB2t9OSmZ9S+EYdB6ei2+b8sSMy29tGbOS4BNE0mUAaA45MGJwre1A47d1jcYaiLwAH+E6Yotp5bqpt0gl4sta2rZrJtNXM/qx6r1yEBw4u9sqRqID4l6eByB4cdIYXbosg2jcgSOEAUzKQ6uo+7ilDlle9EMGqqmDzRoNnckZobSD6ufxw/DLyI4s5dmZ3gUv4OrYz5YeZ8182qQtMwJ/g4tjNtFnbuncPHcvyoQsNXlvOM2YAso6uisx3NOJINOMZht4+NdSb/iD4U+4bpNCsWsRmtHN6DkynQCnrVUQHjRnloo66plypJwOIU7KqvLWuhb3j08zoyyAAv7ZIaJmojolWZeFNLYPHJMVYcobGaazz3JhnE97gOig6aKdd9feLlDwGcIy+rhccQKrpjTQ0lIIyR9AQdqz1UxVkurDcNMsBxM0UEcbjYWmJxIQ56bngfgYVZh9FjE1UgQWuVEH4caLRYOoj7MxQukZJzgGCdOoJ8tj6k51AcakMMDD+j05xemk3mpE25qO32MarS1gm8rjNgI3J+DA2bbLDUVFkDnQgLpCtpz8yFQif1mTrPcGjsreIUMQ1SgH75g0ZXU/Zx4dO+C7vEFIONYsVgFujMp2rC9ZvEyqe3ZwuefeeC/HyHSa/EqqyWecKLiLSwbsAlJawrYoZRbAxFBRcJpHCLzt22vy0mw52qS+PMjqr6TG3sCYBcT1OFNgtflpDQkHIw7wXxn6WK3MbsiXKBtAuR4tILNarZwSFGfaggf6JQ/ScyCv62q8IVLaGNX6xkZt7mzWcH2jhttb1R8OY7QtqwGuUDSgU35lME4tF4btwjZP6gFLaBJv9Yxr/tZJU8BgkbEkgoInKp2ChR5AKkNwVlfMqZWLsOwKJqhkJRxXbKrnKjh5Qjvg4BiRT6hdZa2BRgZ9yoe24gCUBd/nOWvBRBv5Q5exS//jO8eS07Q2ZZT34JOCd27XlgO+HbdxYU1e8PLM0cVpOzgcjPmlCNK2mUELhZ2//tHvEjR3YCde1gjtudySLyJ5HA2V0KMgIgFtFDf+x2QzuqTXa6e2iJSftgZ6URiVEcbThnfbaLJl0C3uGbH9HvjU1/BNqUU+qXlWmaFwKJ71VHuZpW46l2g7MstV5Hkgn9cAKBmudHKJqtGoDdpwD8I8emi2tVPLC5d5X6jV+nb1hqMazU9qcO9WDffv1CD9J/GTSPAOQ02bQFCHJwL8E+84DbVQxTPNQlna7LljBkZ9quLI9BCNetUXwXBN5eCu1PNbugQq3tDjwBTNtqfPNmP2Pz9aBkWTKg1XMsrLpxt4RDkZCfekNwpnZcpYKkqrCnA5srHt0CedwuUaeGTQLi+vghf8MxrqTJySTJprXfgj3TMVliotUXDe8rRZmAhLUOLWPdGMMqC4tlar68/U/Mr1mg/W6YviJCY48f0b1bvzRnX2dlsEFEf4oQMJRn5HHyTA62ZLot+SQWnVgIzr4sr/lHUE3WCT01epk8VGXAsYQgmSDVxbMTtS/w1W0tpDDj40UgcaejPgJf2UUV/5YldS7qXLabfAgWGcnY46iBFQM+VopDe4iDD1wivbQUn88zKN8h+AKet4E6Xi5NzF2Lpx3LK6RZplQ29qWytHweF29AfU4foADflzn3o/NoDHIP1U8XJWlYbsIhm4kJF4FYBasgFWoUyqFg0BXLWFg+hIYhkXZc5pSeG4KwsU1DkRdn5c4wmTge2CgcxJUkqFyxlv1MvACHBkXDwTZZ0CcdFGExjpuWmezIAY4WkUaprtQBt4qIAKHJpsH6QVFdVzNNV8RFdg81x1zp2vzrqPmQav8XGt7T2otaOjGsxOoFt6uA6OfKAYcpy37UUYkiwfYLLOiC/II45FPklXU08H+lzNRx35orQo44EUE/joMcjhs7flKXX0SyqiKbA7+uwPOtgmHHFwtsI4Ziboi+QXGA7NyG8UispZycdL3mr7IqR0xDg00Wa6DzEIC6pFFFTGfJr+Ck86GiT1Q53wfDy4yf08kAAZ5JBHDZh7jvJnf7lzz6ndR99bOk8BiQQShu1BJw89XN1LjxLdN2s1JrKOD2u5f7u6d25VHexRUEdP+8pBeQAPFsbQsFque0UalQnftQLb4K0uhZHgafaS6C49XBZuFlxpDADzkjKW/3nuAb/MSTx0VZ3V0DWkLOulv465N12m8ewxQYYGL3mQI6Z4uWJOvufR2+oJ+AvHv9N/p06HT3WC7645oUjuObOU0lyPbfin3IRBATMIg4DBTll4inGcNjgkAHBPlcuZA3/uxz+xykMbAawXU31iiBTIohoakiEtcROw3hqmqpik5v31tepsb1d3a6sGo/XyLOujgwc1v79f/ZOTKKijsDJXIbQBG5jGBVMSvVQo5Z+P95ny29VBGbXleqKiCkxb+k37hjoMU8ss3YWpKp/CHqiclNG44jC4mgUURHoPH1h2mzfO9BN3PTPe5Y4eOBnvYFYDvkMHY4jq0uKos0xMWiyS4NfmT5GLeNoWRusIq57XrlWMFNpgeXBCfJQykis24FELfx/8WqakhVOGrodn4k15DxeDmvU9XAFjSTZg1Gkq3RZQOOiFsQyBu7Feg+3z7dQaZXdyVMvjg+ofO6o9gSZTWtrknpjQJOXMIKgfJVcmGj8Yy2fwceDJgz5t0Sk4+/RmVrpOI5UcUJb+Jfrxp+FxKTR5ZmAUHvi2NYMxA4/rxjpaGfGRbpAhXe9h6MPBtiIgKs5qOt6v5cE+kd6NRujQ3IwAfkkDvNZRgAIv2gdJpW4EkwSdaLqNeAh1mRZpz1FzquB8PInIjDRr+IHtUueO6TUpsdfliYtTupm9ABxudJYBMbqGyEk4evTMwBCtp/w2o5Ruz2vMue6Uy5Jzardz98B45oAzOIFvjqICWW1BmTly1UbUaR+e6NjkcuTFNZetq1jOEOX5gdTJzkYuOzVod8qu7Bx9Mfuxq6rOyRmFmMD3N/7EH07WqCBVTKnzgES9h2maEcqXXsmG07fASAYy0T7PzoWqC+drcP5CdbfPoUDAPtqr6f27NbvxFmnYYYTrfyqFSmU0t19oHyZDgsLGICVKTyqDJml2jg16LC/X5BAwFNASvNY0eAXIZQ8vdF2wsI2M6bkgkTgpL9DuzEEvlRi8k9sYFaHNn/IkUYzvOc5ogjK51BShLRQebTSlUb80DQSrQnkhRsuL73OjXcqiccDXCUTVwNudhKaB4pZ0TefLb9O6kWmxRAJZYIAAd50RCFEm3tpTbmS+CiIG4KmT6u2cq8GFS9U5fwmbWUsdt1Iu9u7X8sGdWpGldMdGW64bkSSYz6SNfJV/8t9WNdgW4Zus8gx4yrfug0radCDdMBXPxVKSDlpZYQYJGrEnz6poRjhXO87RJwNHdsGpB7bbqIwjSWRxjYOZFeWV3XJJVoUBaegRAJ/CzPoE9CJdM745iyTeoUFa0A2XrMpK5SQdCIYfuld12vMWCRQaBXja43NsxLReM/Ghj5qoKzN9sId24XiWbXsceQwu/Act+DjFmc5xLG5C6m+dI1Px3D34fHJQ3d371TnA8U6XNdOQlx7Copy576eyUI4GCnhu19cgZHBQMJkupS3Xk+Sk3jnZKAY9oa6HfKRcSsgn6fVQTr5wb0o5g6M8zqpEM71f+LEPta4mDRlhsvgfHDzJNfN/9FUmGFVLB1FsFQYDsB/RNwU7f75WD1+vtUcfr55KByKL3d2avvV6TV9+qQqCZV5GTmkY9vO/X1UiBXiKLl+iZCoEV7CHKDwaHgbbT2z9YpURdtFOHsfEP5XM8YYO2YCK5FG9Kox0UTAKppxauq3Hth3rWVgWCQC6U0Y+SLeK2IRqsXgsflsu8KjTRGNtCokI9aQoh17kJ7/loYKCbr87Iq6SascCB5XUNgnPMc0Y9Jwso0t0+87iHKKKhm7KqGLGcVhvHYdw9Vr1rj5ZwwtXyKy2gmdnfowMbtXizmvVuflWdZ1CRY4SEoPhHYbA24a51PjJdXikjGw4Dh5ZI9HQrD3Jmwz6CYKI5WIXKydDAUYMGkWdYZAuo3X5qDKR4DgMnXtaAKryV87wwR18ZosZSINQnbQLdzQKB5rsoqmPMkFc5Z24xFtxxfYTcZ0gx0jTfVTnIkBjXZtXl8aktdQ9S58FkYE0kHF8wPZ9QEkP/mTjDyCMmkgHfNNI9CZuhrqrdTKqR56o3mVksb5DlAfZvds1u02w47082qW+etbQUUc0bNN5r6YPLo88wyD0yhdlI59ANu1AH/zW359NmzoOZc7HFUq17C1rD/73qt48Rrbsvu/7dXdVdfW+vf3NvDcrZzikKJLDVVwkUbIl0baMxHECG/GCILCRAE4gxHDiAEmIIECCAFmAAIlgIwsU2Ej+sGUDcbzIVmwzoUhJNJeZITkLZ+bN25d+vXdtveTz+Z5+FFzV1XXr3rP89uWcc8+lPU2bC56iO+Agbaf++i9/+lShTqAYCZQQWAEqai1DDNrTqhnaKJwtd+DjnWLr52v60rUqFL6nd6fcKeHX5C7K/s47NfV4K1a9PUNMCVVw6ANkEkry1qm5AUMYG4YSSuOtfSiCAueAmHpmjqqgyHjp0vJClUKEZ8HZ8g32UxTmeDKMcZI5ElXyiUvbUFK8DDs5Dj6GhRoUGW8bRhyN4NIAauSclj6jrfYh51RIr0snFUQBozXzVjvJTSCRRxcIQWeJLs7g2EWgM2JqB/whe6COV8TLSXth9XoXvFQwN63IwA50MFc7me/X9FOXq3vl2eqtX6nOAumUUcLhfk0271Tdew9hu0tYP6F5aSh8AiMETYgkXcYh6EPrD2Zchbucd6Tb2REFPFuJayyAJ9ohnwyV9ZoORsoj+Rd6wQeF0bKhkbQQH9MA5ID2jjLeIigqtQKp9+QEnj64S8P8VsulMTBEUORdazfG3vbhXYyGGGlsaLMtsmkKGQUVDH+dGa0WzfDNl+F4Zko0GDQt7hmIk9fC52AxF9zOSnRnSK9yHz9picu0p2dnq/PST1ddfbY6K0S38Oho63Ydv/92Td94v2p3z54iN9IHEGjX33xEQcjULeGgL+Mi4fVLmhjFCZNyntko5c868FOdCr3Aw3aTclLPiCcDd7Zgv/QHDUXecUgLQaC8VBpCHAtFKfVKZ9c510ZgAQn+64E7mL4+SHc73ephUc1VnN+dcZWSbdCeN/8T9KSfdoeRyoIwiaCNUMYcLw+M0Ltlb27tmoMVIogw6u0c0VQJEUQBGIdaCC5tZUnjlN4AGI+9gYKQTnhVEMIyhdfhi6xCA4I8iSaEgjASK7B6CVwhutZR22rf5l1to0Lgp8/sPQc9nHLSQ9mG+4urjBnxl4bCa4imYFFmRFnjLacWfQpnll/SnmXU9I6LKQSEP/kkeBqcGFmOAQCqq5SNBlmvoCBw0cUq8VZ6ABkLnpnlIMdzBZmbXbpqTNSzgEh62i/0lITZGUY6UHbac8lJwcXlsPTpmnyByrw9hzF0tJ3tkoSPuuKY22Hhb1sgQvu8zGttG6mgJaiAYjtfDCnAw3oaOWihPEWxoA9C680qop1g3XKymW/hkubSN3Pq4jiRrjREXTfYzICU4y2UyQrJY3C3vXQq3OAmX82WJYo85/eT5wbkBiJxnSCH0GDqeADt4aej9k6zCQ/lu/StARE25Ukd0CAaoYkvpSJTbZTB/81ouajMaUgH+gyzXUV65F2CMCPr9sUD+W/31lMTmDIQTQvSJDNTogscymiiIuTCkF9j06af5QuwYrDtd9rBECtEWCkUBGkkzxSTzUqCEPviW/BjgeyYDrUuDr7krrWYFsohbE555ckc/NTKu+WR0U1u89NQSEwuantzkwjHht5RZs6a8wrIEUTIYAxdWrbdA9xCxCgWMLQ6tOeH61o6d77JAJTngh/MD3y0BZBZRwzBsyOswkIbAEkd6kXwKQUN7NdRAGKI2CSJChYUpSznjAR6HHva1VvC2pZjeux52CNN6UsjplJLH3ctMUz1JoYYQw0c9Vu451y2OIMbSuxUpLRwCWVGoyme34JCeYX4iPbsRwMlH719MusiU446ZxFPdmtVURAmv/Uo8jw0ULA4l0Ua4iH8GhHasz/+AZKd85vWxU3bRAvwget6c2hm/supfDykhfa2GcokSKCfPG+dfl3ApBBr/HMDCx+pByahV2Zf6F84lD2VX1kIfeSj+CWNa3jYjsqi8daSGfZaxhA9u7ka3tJu1vdnEZRKLBeEErppcOxfQtNH9mmkmHw3NVTue+A7jUPScGQNBrDJ7yik/CI6M6Jx2zJlRuM1C9QkF7TJZZl35uziuPidjT3CA6/Z/xj5AEd/6szo37pxQ8o0RxENnJp0zhJn5D5rDMzTKWeFFrcL+1ljWVaHwCnkeQIFTen6fzKF5RkZzzf/lFc6gOQe01z7WNZ/KhuWTmZiCAwiG3ASVmEUSYTK/Ivy2AXak9yc1x7CfPe9y9JK2nB0Ph4NGG3DlCDM4Lc7b+Y5a5TP2mTKjgx7ZRSvGe/ICmNa6KtMxlg5iGQUID60Kd5ZVBErr0JIF65xLp6Ad0h3RpuMLXiJc3k+eeCBWOAqLW1Qz6KgGEIrdHnIpcZJ5YJ2/nZveNlxPIXAnwir9V1IoVELkZMD2oqP5vUV45n+hLvB6bde6WQM/HgxP8ccez4enxohiWEyBlF48tNrIEIxS3Bsexy7ijI0gd4U1JMl3FVcxRN6ynujiEzbQhejwSgVtHFpqwbdXWWdgnPBFfaPfsTdsQhkTbiBQ/yTj2uM4PQMQt7Mg74RGQpNgMX+oYVraXKbqL/5M3KaRkmEk8YTEWlZMkJ9RiNhUYkzEJqQCWPj4iDbdSSe/hO2g5qG3WjRfh1Adm+ETBHD1xhyZQO4nE2wxDFRawwB7WqYE+kIkwJiSc47BqTkhE/yLtcxfBooPokSRQAYoFJobdsa3KY78h1acazhy4zVTD9phX23e949FFfKcow4YMtoH5B78B2aNxefJZuU0s8IEBoqZ5BzGZJDKjSm6A18RpYKSAJDw2BILgXEgoZV4YpbISEA4mtqJ9Oyysm8EcQd++wcmQOrT03AZK7QQObk654RAQVdtFtoKDElW2OYwpqRaifJMQKahe5EBtAmytRu/oAAIOR/IKIuUYajua5UQyDsQTFThtMewIQmXIkb8khjiNBmIEovqQDTWoQEJc0Am+fkV4yi1WiQRsUvW/z1pBF48KUXd6HGkyjE5bdmzNlEU5gjaLQFEzkdmBIeI6C5S82NKK1PRxEfDLUUE0aNYBaNiECUSGC4StuGjD7uSfqgwQkj9QIK8DT8yF5wlM4aC+AXX41ZUgWQyxbX0kHaGt6SGmgcjS7i9TXkrsXmnH1QNSs0pwyz8YQtv4QewCA/VVhxi9x4Dek90pghtEk1PI7VAU49s6ygdDw87XCFX43OHkfGaIfOxCJt6FVPM8hjaC1tkB9BBWaRzVbNtgfOWR5Lc+JrRGC4rABbPY+ZQs6ki5GYTqqJD7TxTkv7oQfsA7YCGUPOja7adt7QUx7Yn/CDu5KoSGciEBnykVSZ5dAg8zYQnNCJZTJuAi65B14d5KJRuQYmYw0c24/szqOt5CkUUa49ElVwlKmtMb2fi+uTbYCkFnsShRIfiURBX1zLEL6kg8gj6g1GZDPDSY0OJzU+GKDs7qJJKD8kK5o0xsu08ZjvMWgDtIJj9DgAcCOrkwlhC8we0fQUZUa0ORmLmLSCNBDVXCdlPY9Sx1KqbEm9tJjOm9KAhAdm14wrcEchDnDzGeudI3DCBTFMDVRWvT+E9hbcrEun3ikKkGW3optQWGJAh/TNh98Kn4ovozM9gxExOvR8YJC+0FkBUyKzrv4Y5touzPCBgFkOa12NKOdloN40N0XwnUc/A9Bxl/PQyFBNePT+PrpIPh6Rq6ZfPpIgsMJchcR+NWGGfs3jKhwQUikQNoB00YtjFYb4njfMVSDjUVNGQ2j74jtCKU2faFgBPCvfjADGakwbRiQc56EYGAXTIEXo1PlmyuVON4AdOwahcsof2wmcDe6jY+RIHp/RMEqpQbQfzvnPnDyG136AQQdFJXgn7WxDz9nqZpAvbdGOvLOuxWkz4zHiC3wiekwYrpNRATSEdJ8yRpi6DYk64T3tDkEd+OfAapRP2UijDfYzMktuo78kLdLKPqWrBRBSB44dF8udorKO/ry5JrJDnYwFYEty85NvDfVghC402AN9iEJFnWUDmN+U4z31a59+6bRHw4qq72bXDROchxZejrV00ojKhmAKpqPYJ+Tpp2sbVecvVufi5eotLsHQoxrtbNXw/p06fnCvpnyoIwjHytOW9QTHaEBChrgSFABjKaUtZTOSCyguchGQhGMiK4OkhG1Qx1RCBRNRUAuhDfKlFuRsK6Do1324MLQ4YK29NDA9QNmp21bxUcX8ypALPI0mpBUkiBK2kM4f4JEoSCq1QPPJtyXsOyPBlI93pm7L20/alBzHLhAy9PSxxnoDO8oUj3Wo79yzC2by3Dhbh+FO/yTcpgx/Il8116+T9fXqnb9cUysbNeWGk0DRGQ5qZudxdTZv18zjBzWN4dV4SL+sbRAH2nC8RUQcd9Dr2Zff/vTVbk9to+xO/UEy8FGBPAeFVEbq48MQPNqnoeyFoO8KDVqbLe2CkuInDVAK6a88xLOHsFyWn1wPIznfBlybXEBVhZH+bZb2LAbdDJkzAEobGk7f9um31eRBNvaAnqqutHTcSNmJPFEo4w28hAUIUChooNjFmNsaITplNRq2HiOqDJHj2sbU6nJNP/vRqstXq1bWUG763LpVxx+8V51b72WLMw1dUhYFyurgoqETZ6W3jcbzC1iFXjmL3AUmgEFOhFpEn2ykocMVnyDPcfjUUAF+aoEEzYaOXKqpv/ALP4MRomE6cuI+c8haQpSxVfYctUGw3Z+MTeOa69A7XUIan165uFBTC3PE+YY4lB1heYfe34uV1dXQqbYog0+0FWKdcdh1Zubp5ve5X9l8jkvUyr9sd0T9WcqcdBUAiALimgkHqybw3YUbkkjhlXz+ErsesOigI7B8ybgS5tnZ6i7QYm82IexJtgbGAw0a/gpwLC1f3lwjHaKUMhaYbK0th+WaCkh5U5X2AjYqCqcIyAtXu2UHFHM8zsfDUjdrBZy6SZsO3+gtrQa9aNeByzaS74o0QKcsbM+shU+K7Trz0Z+tU6fc+nPlI5A7egk82vHBftXBbrZ4mjrzpFpSvXpIQhtOxYVawiRsXBAWvZZGHpkFLhIuaOBz5n0Ls8ngBIV1gM37w7MbjhbUF43MEtmMhdQ2oZN5+3QHWkND6WQIb8oY4kBvDaw3kWgnNAuZpYhtUJih4ROlU/FNB0IFTnBNDJoiGIrbFudsU63yOvBK8Yy0h5coVAyVciSyjb6tbZptdiT/RLV5caQXQVIxlV0juLbaTV2g4Gyvji5eqen1C9VZXq0jItzj7Xt1+vB+TW1v1yzGVhiNHrL8WnhpW39rXxmBFwPx5TzQB0N54GIcLsXYSy8NblIh+g3fOB/npDxRiZ75LTUCtQjQGjJKlDL1n/7RXwB/FwRyinDAPCN5gPgi8O6ZlofB83EKyOWOWd0VhiDwrhjq9aozg7C6dFMNgeEOTOVpHSBmdyqowmtUwFeOWzDiyj3NXUNeQnjLreU6GTmnLkKe3UrpL1MKCgJYjx386fRQSHgEUk416VUpEQJkTlWPGoVERXud6q2tw5TzNbO6hrLPQ1ACUvec29mrk/2dOt7dRSkVIgilkPGOsEMTxdnsXLoLd6YY7SOkBQiO8xFA8FChZI5hrzR15ZaPnzancuut3B5LefOyeHrhPhlCA7gRyaMs5yWDRisDjXg1BdNoxF19zfsdb7O9QCZxUWyVW6VyD7eWtoCJYS7tNXGiHO3xnw/f8g36mZpgQjijQtqn111i3NYFjADGlYGzKIqRt2LpM9cz6Ialat4E3kUK7UJKNaNhWxP54rWlxZolKpxeWsZgLUKHLmnfECO1XRMiQ5/rnyeoBFLgos/gQL8RMeURxbepaSyIhoeLiZAkiGMqGeAFlpHxM6czNuSh+s11Da3tWUVcO7m7jfMqDmU1PiLZtlVzuaw3hCvN0MD/GjrlStiI0lw955NrbWMG50H+ijOBj2ej/xNTpFhQ6vL1hMDi0OCAVpxq+oI8iANlXamXcsoRnJFrrsY0qnGcx3b8HTw04EZhPjOOalmCnsiY8//jH3oVeaKKYZeDDxCmhwA6heDiKK1hlIhzrWGOAUAL18K/JsgCIWNEXA/b7o9v+ChaHMUbqQB6eNfjWwB8KGNdkPXNOVfARXgAdEQnCp9zmAqNbdqVAuq7KRE9RAg0SLTtleRb0Ninx5w4mEU5mDvz1FPVv/hc1dqFmppfiRc+2H5Qg/uEvC5C2dujfdrVAAG8gqWbCeMlKLhl/hL4xS1mEZOqSLpkpIXuDhRyDSILo0KoALTniCv2XKOc1tuw2HoqhSc0bHpXh0q9P4AeOfa/EZC40R9lpZEUOyE/yeo62m0LSlD0dAkf7BOF10NkwQzClqgo8NuM56kDDW1NwOzJ/5pZvUmWF4urx0qA9TDiYmFqpn9LVGObiR7sow/shwi6U0JAjSEy1MfUIV/45blOdS4/mxVnnaW16nr3IXgdE4mMtx5heB/UyaM7NXWgwCrQ0lrpI2IMpaEPfQtUvFwQBg5OaXZdjQdY4BmwgmdL/8RXvQNGDVtaAjJoJj7TE72rdIeW0Emutha1ptBfpkon0ixP0SD0pkGNEJ0pqVqSPML6hDjVqJb6mYo0ssA52YYGSGfm9J2hRPiAEbUfo5/M4FBFPsEaupHryM6Maz1QXi0WEanXjGaUA5XRWaD2rDd534yYXXgr7eQYDH/95z+JXjg6jcgBlHsNiICEc944+KHA2e6ISo4CeougeZChRFeXw++W09oxwmbfIsG3wuKVeBQFTUaoR1w0JMwsgAIjwDQlsi2bp7ghGecxK6GtZe0ha5rVFJ/gQjX3tnNWwTDmiGsqi/1nU0d+OG+cDQhm+zVz6Vx1r71SnYvX8/RTiTF8fK+G779Vpz9+s7oHB2dtNriFTsEydAbN5mH5ltDykI7pAsEIDVQcPioQdY/1zkYHXMuz5qNCZ4ZODB0zIDLJwzHVGOp5Y85xnlCKh58yeVHNEYQZb9TQLSFSpAVGMyoplxuNwdkcX2X2Wwqq0G2aS8HlRZmmvNAjwCus0thrItXwVdDlhz07SGU7hsWu/osQcd7QWgOrERGB3N2lJNNuIimEXU8qu098fLa8o2+95jSpx8kLL1UPo9u9cDFbSdvv0e5mHvN9cvfdmrr14zraHwOfsZR4IgnUb4ot7BotsDozZvQc3JXd3D/PuYwrxfjBC6sAmxtiONZgG3JBXDMGBOyKizcLmRZOMMJZLk2plHENBOTPLbxEiEY7Gkh5bQricVIzADm2rFOXyF2TE/45aBhjJQ+boVHJaU4gaNtIibORO+XYb9qjbmC3CdrLOgv6ekIGZc8fxoFdro3VDeEUOa6pFxLHiH3mjzxz8WvmrTgUwAA4jFaPi9m0wgb4zgIVBZgy8jbhJD3p4RKxUlAR0JPEip4BqRd8Yvmy4oj2xV789HmxtjlLbRrXU8hUCcQJziK0AMkVKii0llY4VQGMCdrtMlsNU4sotMUqjIJF0VAaaJAXBV7J84aF6RXCx7kVvKgWmus+UhqvUnuPampA6EubtEoDvBQovWaoIax8S4snb5FReYE/fViCb/cme/L0GCMUuMR5hYzDMBb2CBLnNAEqa3JUQlc3iJg5IRd33z7w6UHn02PHcHm1dcIcCxf1oVkEAKH3nAKv8XAuPmmCI8t0oGcVVjhBGxofYZdwFFaI5FXgEyu+GqnhJ/DAfzc28Q5AeeDa/CxU4ZNpRkNZhYt/eTAEhkpzG/ooBxoUyyCSSAbXgO3cRs0srNfM3FzNzM6Fb0VuezTYSyplruvjw2g0fwGI/iBcvrP4xGNTiCMMvDhIf045Wm+8rgfP4ito0/w0F8HBB4w4oJhVnZzKiLedKH/e2EJZPaS0J3FJtJt7BKBFu5PPD7yxjHUSnussKWfXwnnkHoiNXhoJZy/sw3Ly2EgvKxttwzp5qz/WoVxQ4QzXOemP1LWwpDBglX/yO3UspizwWyMrT6XTBNgTIXDMB3+DEqhosWNYoCEEcqmHwuF9vaKd50tJFDuwIc75nkwkNsaCU/I73k2CAJ0rnjJfSjntoGw2nLFuwhX75FsBM0g1nNfbC0tCmQhPs36ZO7YPB7so41QDKAU2LWeQwbvECpuzwEwzE283zCgqbQmjhmBWIeR7qosVoG8h1FAYCczAGfNk52LVEi7TjgSTulhN4OqpuI2DtNRwyiqzaJPekA9KboCeZ23LTeiQ+XkgVkGyCILreSwxbXXxJNNRaJlNk0QFRlqZMQCOhGvA5WBYbIuGQcUEd2kX4nJdioT+tKnx1cAp0QprpEo6WYxyCkc8PPB6TnpljABcsipRRXZa037NgzX0lNO7OUXn/uQKcMwiIWvWHqgHEkVeiR+fU8JFl77mXgDkS4Mzk/IaC6I24RUX3lE86Tc1pB2FH/yo46CdaNqHsE0jcw6ScbHhAT4uF42xlHeRZ2mmfAAjp7xTLPfce42yueOOj0t4T47cLk2YuzFm0teFOmP6Pj4Cd457mYaVTxizUx/dRaMOPkoPwFOyAQxcVXTxbOMmpmSJlOk3ck6fsiqylbcG3vUKImgKqOPDOINjzJDyjoxp3JTlTE/i6Jz2y7Sq8p12/Wi85ApvOlDipI7LnUlT6MyOKSSwyuss/1xwYNhm9Cu4ToGJXJb0SUA75wPYYNEUJgzjp17GdeRHeAM9VxvskMV2KxFFhyOFSkBAuosw6o1EnYvlHqQC5pRERmfTPDmiYTq/T6GeBHV009v+OARm2+Ma57wHfOwyTOp7t5wLOsCX3h3ZFj89lRmnYaAEo2+8pvXjEZ1ionRWAQogfT95BLBM5F8Uz7BMoYxiAJf3n1snC0yAS3rI0kQenHPBhBmYkUkbwEMRtAXHYEw9AKW8dNfcppswLcqvRCkuIJKQVVnjk9BQhkdRhFWawmatQvqHJjBSYZB2VIC30JEDZyyc908IDiwODGXdubU01HowcJdvarGKo8I5v28qYQf8yjeFgRvh51ABDV1lDDBRnPIaSr2ZtG35uE045uJB6MFB5ruBU7pk3p+yWZABjgktHXmyO/AJ3U0/pKO5Np1ndDuOybrWUTp1LtBOgydcygzR1cnUINfhMnR1DgHj4VvQuR5D4riK+JguOvBFeWkRp+d1CntKZrhizUMBzDgSv6RtJMV+dFLqjwTBCCrbmQnhXAYZacOIhAvhl04vsytEHN4sJB+S1uFkexFRlB78NWC2YeowgbeCJhJoIrCBO/xHjiU3gDsySQHvlR3ycSBARPWoImRjkUPlh+sKoO0ZDR05uc/nCCBlsF67bUzYqyGIuJgwCwhowwYgDeWoTd8CZTg04dtj+WnYOOSHg0wKSHJ7lcd2aR8zkmuZIvPYwRNH5r1BQeHknCv8Mkgl8ilvGoClw1PlRhyNlnSkvTANRk+PD1CoyF3KT7nIJtaLstSbIGiQmbbjr4KDxsiw2QftG8XIakmm4urJ3ROAxrSHySF9SV+9SSlM4iCOYOWIKpA2BaYtCnBdJmrMtNH2YQ8YKjtBCTP7YH6oEANr5lRtl5ZalGUzQB3aa8xC/abgos27CT594ZHaMldOcS35uVZW7ySuwhQ+gktowvUz3UkKIwxRSCHXU0F7z9ujSgg//NnxnnJko0U3wgfNdBjAKmWTXoCnbbWUxMStGSDjJY+THtgYvHT59bELtzT2gjghKsHoaDRCRoWUnqzv79x8BCz2axlhjAIZuiAUyqn0PIoSyoOGw4Q+fjLllWhDg0kVf5/xUjokogUmMGn90H3gkVakiHJAQJ0nz0YXHOv4nKmI7MDHPK0GXJ1lkoli4BCQNwz1I/uU56R81XkK85B6GnDvkEz0y2dGOacJ1+9Lxwj8ROAFSsbyabmgxKFjKjs67xSON1xoIV0Bp4dxWZ76IJR0GcKFNADjxgNZ4iioCDo1aoRHjYVtVQBSwssUzvlJWzbQ+pSQYyybdxwZzkEp4AIBiUBPbvh44goyzhvW6BH06JPjQ5BT+GCCTAKGVB8hGCoCYfypbs2K9GPOOoGRWdXF6bZKa8RvhNuQFXo4dgGInDdHg4ng7nSWTJJOMklaAhV9WJA+aMNM1eWiPgJIJudjQ9Tx5owj2hqiaD/JwbDgI/LeiXu0w9zsOmJYnUhEpbEtmsFAdfVGXFMAXbKa+xpEiQ8FwZvyCI71hCpGlzLieTDYr4cP92vvEEPHVWcSsrV2+KOw2obqJ4k0Q9JEr+vjBL2DkXahDck1qGiAzmgcJRBHozvKhAeG18iZwtIEDdyog+rSqkLY+AofQj2qx5HQlsZdqk5ATGcSeYVeWfUmjioj33r/rJuQFvzUGJuWmlO7cYT88WMk0RSYanzMgIzDXV1p2mjoncgAOjkeEaMibxwVp21plBWMGAOTrFw2+uGgA5+zpJlr0YTwm7bBrcnDWb9c9wnEgZ0ywpQpWmUR+ljNmaUYlfBRJ9kinww4A0dWb6JX6o+RialyHh5BxORYhA8y1Y04dmAEMfPpteWvGXqMQHTkckv0Yzw+rj2E7GQyrMEIJef6ECRGXBzSuZ57RBhhXmz+doAyDSHysYoH721nxO+RnjblTmpAfZfK6gnMg8YyBcQmXMtWOiCtIRlTfsR1CRfk+A2vEU76Uj+ARQMi0YwYpIpMzU0j9G07WRdOf+CHgkBQrJaCaMpytNjHDS/VZH4+xDaXm0YQJwc7dbL9uOoAAdRbgleW0tJPiAXjFAyVwvOO6rbpIK2uDFTQaYyPigeJA1fbM/1M6RA0vSaIRcqMRpEorsAogBV2hd87otr92NSjnDeumOKM+a1lVw2jggoyda33ROg0sK5UHfJveIhCDyf1cGcPPtHGdK82dw5Q7kP669ajrYP67uZ2vbn5uLb2t+r9BzsxMJsH+3Xv0V7NuXDGIWrwyUBc5NUIg1OCrlVRSP3yWOi9CE81kgnFQzFw9Z/Iw8eRLmp5sWbmz8OHWeCC/0OwOtyu4T58eHy/TnceEzKLvPTVf9LAtFg76m80g9Kf8SGRiE2HbtCeolJSA6xtgWTAqJIY0Rgtojpcy0yQMkhdW1aBNFMubomHhJemcNJV46dMSnlxN0pCzWhf3tKhhspjjQkhs0aCLoBLHnIOD+79AjqVvJPueBs5cMYRcs66XJfeykGTGZqGtFn15zFvx9h0XxbV8FCM7m0VPNRP9UO4+Z3ButSFjn/qZz6GHmgVQEPtsGMacyaIOhDOARSFH2Xnd9cegEBU2xw8IJ0pg9A4KOIccGMSSHPo6DYsCUMklUAL2vT0LHkvbdttiEMdIwsEywEcW1W0JNpP2uOHiPk45QHle4EbBQTGuTArYIAfkESz/C0c1J7tVndlpU5WNmruwuXqLK5xsVO1t12TB7fr6MEH1d3aj/DYV+7jF37aTRCtcqt9vMwNBdznzEVpeYW5igmIZrWc/cophFTFNx3JegEETJooQKGxsEJ3vZ4PHAijaCM5N8IZgKSDwq1HoY7Lf13l+HA0rvexgi+vojgHW3UHJm1hZA8GO9XvztatvYNaBpax91kTBWxvb9cWfXz23LkaAP9rW1sYVCK57lytrK7VaLRdn1uerQEGmNioXllfqIuL3ZrPTTfABJ8SqiLQGTQLX7wxQSUEzDPv6wxCtgVHGbOnnfQ5W3Ay1QXXy9dq+uLFmjp3taZXz2Vd//TeZk1v3qxjtzN7vFmdn2yn1bxsm9HhN0xxtiNpIdcje8igfJL+KgxnouSaIAXdtIrLAhFj0EFedBDSVHkxtJ+Ak+NUXQy0DkIjnzly6/HP6NKHc6gDPvrL6cREsNQxEtbTN3mhGyAQBvtNpCOdgAfSRc5jBHhrWJyW9aXZ96U8KK9pA/nJmBW0y9gQbWnQjDAytkGtbCOn4ddoEkWpvC0tc/BUvJUvePcXv/pLoYE3pbgcUyvVcc22HQqAlEA4fYywiqwFNyx1uyGXaC6sr1Z3YYkiBNEI1gThORoeUk4+dPKkFwXTnFxiZIkph9LQVXtZTgkznyiHxIugU+ZfWgtPJQ1GNrCMhRcmYKXhk56w8laZrIjWqVQKyhikvafYCxqo6X4f/e7W0Ry5tIts1NTRgHx90MJ92pMRLh2WMXJPDyDpMzhH++Llt+2nZ5mYf3QdviHQvPUUeiHPC49bLrltkrqrnrh9koN8KrwwGVYNpyY177570ELPYYowO9Ujijmu3UebtbSwVlM9aE0E8ujuZj3YwgMKDwp/496dqtm5WppfqPs7u6Qsh4HBRyp1+8sxtsPBQfV7s7V/uF9z0OKI0PchZT/y4Z+q8xiMt95+DVkY1mIXGej2a35xua7P9+v69Su1gXGcLPr0HozSrE+1wdj24EU8D/+QAfnpxory1hFjlcn1DwrijFOlU334BfHm5muKz0xvIQuD4CKenfRg1D7uATg9HuKdbVeWNoUyL2+3/sqcsCd8jw/SEEJXh0D1hNLV6ELYnFpWbvR0kTXKyrMJ+M8avchJFVC54WdmpZRDIiQTGBXPENtgo6eyyxvSFMItoiEUjP6SGiBnT54tqA4kzRF+90ikj9zfzomxTo1CntVgWTVjPqYQypa4csxFLhiVOtioDqDgnrYVRDdPibUyRsA1CZmGQ1b0MUAkGMAB3kRTU//1v/ZLhPggSiErJ+zSkoQAesR05xEN8QGDLEroL1Xn8sXsPddbOQ95kdXd7Rrdv1uje7cJhw84o9fW0/+BcgQRgLN1l0gGUDghQLGOEDtuIDyGHFwzF9HrCdcs7cEf8hItoqSCKJR3VNuKLmk8QqGyjp9ObVcrPsE4Oa/upKLS10VBYIPYZjAsXpb+nUnIjSIopmRTM5sec422cuOBVlL6xFCBOUi5riCePYR3ZLWx0rBLBohSBryA6UjbA6quYRiH9jQRKwUDI4yyyBc04fwUyv9we7N+5/XXEbR+La3O1/d/8HY9PtitwyG5s0qLRXdhywEh+sKs8c406dVRLS0u1C6KrYHS0x9QZx5jrmcYAtchhq7bm68r8pLzt+/cRuiOqr8wRxvoJEbIiESFuHr5cp27dr2Gezt1abZfP/3Sh+qN927VJ195oToobBtLaLjmbjA8pAO/RnOmFh3kQI4d49k78D75M0qgJ0zYCwHN46X2sbc+IuCmLgKiMivj8imzMfJW2lo6gotgQ0I4kfrkjpSBB7DJED6DvOCQR08ZKdguF+XfkTME9I+FzwBtbumlFQUEiDJm5JRvHoqhxMhDtCmbhXRpb8Glv2vVWVquHvg65nVM6jTAOE/29nIHqJj7dOSWqtkushDYOVIu7A/6teXEOia/NfZcp4zwZsCZgs0ZQQMNH9dcRq5j16kmh6euu+lkZaoREDgavU/9d1/6qGewWrAhI4N+tw59uiuXzkBT6aRHY+rpPOHMMy/U3MufqLkrz2Lte3W897h23/lBHf7ou9XZ3kMX9Mx0Iir8ZbE+ypN5QD1nrtAyRI/T45yhmDlMlupyjBGme5e7PmE4igopEAd+QzwUV0sdZZMRWl2YH4+JgCWUph0uRaGcohGmrHWXqPZBzaQkfAtTVh3ZPucc6Q7RqO9vFZtf9ANRNUwy0fKety8+Oa/ROJLwnEMBEvLBGEdQuwovvycaCr611D4k0hHyFkWAA5HGHjn3rV2MJu1sP9yt3zl8WJOdw3rn8Ta44L/o8xBDFYXEkCmAh9Rb7M3VIkq+d3iAoJ/WDso+30cgO7MIbhvY0vsuLq3XLF7+9HhM2H9Qc3ha/c7W7k7NLi9lmilba9P20tpGzWMwsvHi3GzGWi6SCvzxl6/VCsZmvS+OyI5tSy6NIfCIjZGgDiXrIaBrVvVZNsKLhzMcVZglJ2UyA8Q3BAstdBLWddyFVkPnZlS5blnPqQU5iDTzrSGgbcrpJFRq5cBQOPQ1MqVuogHlB1imMDwafC615xxyyfr5Fh76MJo0UsGdQHP62DhXvSvP1fz5i7W4cSk3xUx2d2u4+aD2br5dg/ffqalDp82AjTY0Jhlb4Gf2LkBhlREH+CQA0klZ9Y0KlM+YAJeMDDmJo/sDOol/rgG/sx3qlivITKvtw9TE8QPcnVlWTf0Pn//YqS5eK6tydFAIBT5KDYMcncyxnQOI1lLsp7z55bkXavkjnwXZpwhPCI3JGfffer1GP/xeTe3vpYaRQtChLS2PIZebJ4iUD3xQMBQITYKfsA5Fsm4Qom/7d+calyH6+CIJMwvGjtGruE7zJY+yfX7nFlTgzgPwZHTg4BwMF/4orVDJSIVA4ZGSlLJPB7nEO4s96NMcycUOwhloEzJBkydw6i1oNwKo0ChItGeLAINRQpuBX6OUkWGh6TjW0IMWbZ15Bjyp78TiB9vj+t6Nu3UXJb2PozNKWTy/VncfH8YTH4wJy/Eoy4Ts3gi0i3AdTsbVJ7ReI+xeWl6u+48f1eEBqQkA6mlmKe9gqo9EFvYr116slaXVunPjLepv0+8JKcIiDvGonn3updoiPdjdvB/Pep3f92/frPPnLxB292oGRVjZWKPsTD1+fLuunr9cn5naro9fWK0DlPfC7ApAI0zhrbmmswXGZ5w4HYcuWauvgPKjKaEyQVSmI0EG5ZGyoDCruGEB/1qcwNtyeGzX3sc7apwpmlxWodchKKsKBfKgEqNZlIEzMQQaBOpS0v6bkaU4cBkF6O11PFaLgeA4I/HKm2VFRWd44WItvfrZWngKx3cBPYAnk92t2r11o7be+Gbtfvs75S6vemKNi4aWTuwU+Og38GmQWooRTVN5gaV1AgB8ZWqTso4piG3GSwBO2bGJYyNXz6tbhrqWT9mGJ8JcM3/4+urXFFktl4NeEVEVhm8tGt2cVVI4PdFWIYXp5y7WLIzuey91p0+edVijR/dqzKc7dFmiDKMmxLENfwl/VIGDjHbSliz8l6w1vZzq7oTX+hAn52Q0hHFQTKvdHkUM4Q3hKNF29aAtFEgcZKWwBmrQEB/PioNaEIU1z0yfrbwDhLEpqZMzvPUCNmA/wtTgardJ8sOzIobw+QgkbUSgpe8YFIXVlEM4MSQpTn/ZBUXcaFcGbe4/rsmw6q+99l59/+Fm3TkkFIV2A8LvjY3LtbnNdZR1ttvDS08Txh8EJ43yrIOPeJUZcu079+5iABscc3N9jEBffYnnWlpaqfOXrtQeUdj92+/W4rx3/pnTEmji5RdXN2owHITmKsm1a9dQ/Ic1v7BUq4urtfXwTgyLN0Ytz3bq5t1bSRO+82irfufdW7UIT7b2t+vSwjxm6zSzMh0E0fA721fhGZ3VefP2vbqyuhx+AmzoZT7q6D9yGSMlSX+yIlNaUi4Lr8IXqhnVcay39ERCe9s742Xkhf6ktikXNXAuKhPU56MitJuApCE1VCCuayyUI3N+2w2IkWW0I1EfL0Ly0J42Ouur1Vm9WL15UluirPFgUAPSrhF8mDx6QJMUFB8+Ro3tBilkz7ZzgfMaInC0TKROuaWa8uNbQJRSP5FVHdLZFc85zRxZpJIpuc41g6HSjjadrpv56tNrX0uX1LK5DIpJFz1iwl4alDi+QwgvmXep7Odq/sr13LkkAjU6qAHeYHTvVk0PDikn2PSFV3NxBFXzW/+lEgpcmE1/dukrMPAt0gmxAT7ri0MFFDMUswVqUF/maThsPCPlHGd6iD5juHjF2gu73PFFWZmdwTORTT+eB1dDSiE4g10GxItQwFzekXQ9cN7J9SxPVeon1KINB5A829ZG0wd/egdviXSwKKjw6eAZjeG9BdP8/Qf3t+tbH9yttw8Oa4hCOOWpD1pdWSEHmxCiE4KjPMuE2HtETpdWVrHoPjBDPtEf4fbBzn7NOXiGcG+QRy7NLTTBwLMbqp4/fw5ogR2B7GEYjvDkly9drh4eaZnQ/zwe2zjWpcQXVtdq19F6wq+VhX7dv/tB7Q9HgedQg4BBmcY62cZFyt4mdXvt4XZt7g3qxqPtujDTw5j065+9/RYBzSmGpl8DDNj33rldL1+5Rj+mjaZtko3oTT2Chiq4mtDycikNATl2ObT0ypJbWQQvMg8ttTW80PSJ0/CtyhulhXeeQ6Y1JlEk2guPImxc04jwrawlh+ZClJnryn9yLaKUDPxy9GQWJr+WF1H4jZpG2XMLMlHaCMM9enizJt7TTjsNdgyElVVIPxGXSDLX7aj15XiPBliYTQRzSc+fQQTNCxV5iaOwKp8qtWsohEeYM0vGWwcUCeX3zB+6fv5rWVEkfemIerGsTam0yALSiK6ANosI+XsAvnGh+uQqM1h8nxJzMhxmY/yjB7fzwPwMaElUOZOWYkvzjlJBOMP4TJNJWPsBaMiSkgnBUUaaSP962DBO7AOFq7RMNawrQ2UkbYmgsNqS7Wu0+OXLcEmiaAiCl4zm0wZtEA/blgjUSHnq6dQDP3/e0aURai+MWGCTkUbq1hU2GIWlTRP2l2MNBnSjseFgUiM3+ECAVKoBtPr27Yf17v6wXtsbkj9z3bIQZ5Z8+OLahdqbDGLARgjv0twc4fykeouL6cf12vN45TkigHm8+Pn1NT6rlFusR3s7Uep1DPLiynKNUPKl/hzR59Xq9udrZXWFsH+jFjAQk/E4ufgs1wd7znlvodTDukQkYOpyiKJPo8C7tOn6dP3Mzv4BtCOaPXe5TojsDuHrYwzVPUL9KT5jlOsxfX6XFOSlxXnwvIdyz9RLVxZqBPtM0bBfMaAdhUBZhIYqY5tDl1PwRzqHvgi2JJaxvjivZCj0uZDT8B9hVUKMriJvKgma9iRKlKVNqQ3xlW0tsqmGKZxjQq0dD6YQMMiOoutRmx74QYCS+89gULsXrlZneaU6vX6NMcrJ241yNx/WDIi21KE5i3zo27bUDc2I+Bu1WMbf9kvzfDWDJDbKqyA5CKrBStRo0ciWnl59U/FbJMXl0M37PrJN+69cWfvaE9HWe+e5aDYB4cjwcl7LIcFbww2AmZnZmsFLdNev1hTCYcuTQ4Tjzgd1cv8+Cgd1rCUDgFpLmbzWflQyCXcGjCTO9fTRrJ9z3A5atad+qj4iJwT8BGDlwtINHhhBd0mJVSzB54QYyJT0GSbZh0TRuDTCShClNZ6fj5qd1ICr/m8dNELH41A+T8s8I4ZClVw7lKUc5xxdzlQcdJN2PkbJy+7N7mDUnd29urG1U+9t7tcbdx/Um3f36t3NvfrR/gCvPF974wkpEEyl6y6ee3FpDkhOaoLQnMP76l0unjtf1y8+VQ+3NmsJBe8TZl9GKT/07HPVJ+rqdckdqfP808/U5Y11YDuufh9jwOcCdZdRvL5bB0Mup+MUjlnaWScHXSQdWJ2brW1gvHD5Qo1R+EeEpQrpLNGD4zo9cJqM+d0jfeCcEYeDfubGA3kPwj8k+nj/wePaH5xiBI7r7713r7Yh8VefoU0M2QB87h4e1xxgzBsZ/sTYSj/oBqf8nycB0V7m2aWL8hi+Ql/o6Ut+xQNzrkV4rY6C79UYco5yjjZz34d1TL3glTMH07lV1VZ90675dYQKJTL8lolYdx/SkfXs1DvByHYwmlMXn66eyp50lihs+1EN776LLtyFJk12Ar6RHrwwKqIzBFMsOQTHLIwJkGLtS9nyvPqh8VOOuEL/GaMQR9pQ5kIrox6+HX9Rl0VBZRAnPfzML109/zUVz8ZVPlqz51YEBJsXywUakyhNKU96ILywwmcNWjiFRpCxu1WjBzfr2H3PzM8CZJqjWQEDqCDsORkCSSEepxE1Fc7ztK0FBuje6Sz9hvfNQuMltPoGK57V0/+EafaV8w6waNUcoZxGaQDArqgr7AZNMtxv+xUzjYdGIMAKq0S1Lb4TbdCGsDkTYHmpYxQhA/NpHOKP7xgVysHg0JNmHPSRYS5LffB4t+7sHNYbD3bqm4936rXNg3oT5b+PgO5ORrVHSL88N0+9KTxst0Ul4LOKQF1YW6krl6/U9atP1eWLF/DGnbpy4XJdREFXUOK1pcVaO79Ra5cu1Sde/Wm8+0Yd7mxjbKZqbmm1zq+tJ1z3CbazfEZ4oFmEKA/KRNBXSQ8un1uvB0RnOzu7tYAgOxI/2+tl4E8VWOLc0hz8Hp9Wf9awVtSJsTAI24eDWuCE89k+tdQZmuF0txyqfTCgL659hD4GHP/+NmmEW2Yf7tY5jFkL55pSuMlJeCT9eMGZyJe89SV/skgmMuUJ+dkMa27dlbfUTWgrA7iml1SBW8SaKvAprdkg17ImjUPlyv50Mj10BV7CPwV3gqyCVfp0bmpyZgCOF2Zr9uIVPPwSkdpsHY2GNd55UEPS2YG36mIkrdQiFhwYcAqfiqukNSQ0UsLEuUQQYtGM30+im+Av4M17S6MIsa8zmXcmK6mIXcbBOqBNOqgc/6VXrnKGAgBiSGuoYvVYMbxqlo7SQUYmRZKyCSHw5kcb56tz7lL1LoAoudnp7uOqm+/XFEj2RqgTzG0WUgY8MSCNCcmh7Mjf6oqW3LZBSMZIfldAGYo/WQnnSytmJuuAkojbsuHLhFCrlyvkqyCupXMq8cRRYAkj03jPilP6TqeByZVh+QVwT3KywPakfX8oYOBjjTad4xGnNUzBx9JgC1FNg7S+dNTsB/27CtHQ1JRp++CI3HazfvvBg7pNfuvyYkd2l/oL5XqT/sJC8tc5PO/G8lq98MrH6nOf+3Sd99FCwDePMdjd360RCrmzf1gHu4TqhPZLKOQxofZTL34og2MPSKe2N7dqcDBuT9gdjWpnb7M2Hz+uWUNP2tp8cL8Gu/vVnff5aOaLwNrv1N5gXMOdR9XFoDsPIa3m8fa7e4co/EwdDMc1Ph7VeDQgIlioeYzCBw8e1ebOFmnIqIaZ54YiSh1ezMFJ04eQBqJ8hAhlbqFbv3zlArC5BkAaNXonFEUO46kNf2WIcgn9mhAjKwpSLtiPhpW6apAf+cVL86C8yAQ5bNsqjw4nYT9KaI8uwvFOMR1C0of0pfzYBbIS5VF+VRrTMurCX1MQBfrk3EbN/9Tnav76M9VdXK/J8LD2br9Xuz/8Zp28806doAsZwYf3juPYtbIYby0KUWz7kcqeaA5NeXIGx7KZxSG9OAIoyaIB8GWk4Ny8OhBdDdIoPbgpcyEF/2x16k99+VOnbVEK/0JJFcFeEXwrzIgUgCHBeTig6uEADkojAifkeh2EL7JNzucGBFODwyzMoEE6AUli3uQsAUpCYh/pI4t5gNx9wwzNiG3CUPPgjCbSr+VVVO9zJhLJbhx6bFcmqWQ0r1qfKb/sHAOvN8iKBxdlknBCBKe5siZaCgsDX4ak7qnmeXHTR0hcieVUYQe6KEjSRlxi6YFB0bF0dvDhWw1XsJ0+yQrEM6GS2EkRKHeI53t983Hd3N6rxy7FgsmL83hawuYeij6PcjulMk+Ivb68XF/5mc/Uq69+ti4+fRXFzyoH6NwlnMWY0bBbdB8djeERfRE+mjvqxZPJUG5362HtP0JhaUvYdlDqfULrfULy9998UxLQ73yMyt7Wdh3AuyvXn60DyrjS8dzGueqQEuxsbxG2I0BAsEKousn1eRR8cW6mVlfXqz9HnkpIvn9wWA/v3q/f/93frdfeeqvu7m5mcYeeroNCu6ruiLeblboj8PNry/XcYr9WiBzmgDvORqDga6Y7oWtEXXpLes/LA+iZwVKOI1+IQWaKOCeVPEG3fNue03nhXGQlS35pzPZBMaxL3k4dFVyZ9BZoGgv/jOZs29V0PWRIuczctUquMQDumfX1mnn+xeqffzYbr55sH9T+nfdrcuvdOnr8qBkV2sqmpeA3Boakd+LaRLg5PHjKaXr+AyVtJkqJBAcacZ2GMqk8eduqFazjC4iiPylLOe8K9dtujFumfu1Xfxnvr8cRmtZIilMiA04owqzURMEELCu6ZtwIkTpclwmzaoVFKTAx3IE5wMs5rBHtxJpyyhU/aVtC2xa/UD+pLReCpFVnhZB+VXAfrmC5aUdDw4yT8qlxNq+fyF12IkVtYXM+3va61NfCOR2nVSZZrVqYR+jmqosX1FBNCJ+nB3jWvV3CUoQQOCkZhkpHjY26TO/Ae7YKSXx4gwywciweMF6jESiaVKZv70ByzfLew+16+7236vZ9hR/hmSfHo+7e8aQWCPv2Cafn55fq6fVztYHgPP/yS/XLP/9zdf3aUygbfQoB8OSOMGmF0TrZu1uz516MIZPBM3jG085scsG2uEJjzMdcmn6MboyUhhjiCUZnMBnXALwP9/Zyvdvt1xphfgarSCcyek8YLi07pGzZSZjjGDjexyiw3lG8lbbk0eDmnWnjwaTeeuet+se//Q/rgw/u1t3HmzUkzHcO32k38/t5BGAWmJfhycVLl+vq9au14Wag8MBNMbIkFrpmlscXP0GU640WvkwVEjmAi0bdm0IMmRP9QXvJYL6cNEWy8TuLSYS/Jx5ck1/Sljryy5VuPsBDFh+Re2cGyn4AYx5TMtJ1YkiVL8e3iCs4261xv19TGDRXaU5Gk5qBti61HbmkVphod4gzbA9v4KW8IwMxPrxND/LEGskZIQQ+DjQ2ycn5ZCrYetAum7pQyzESZUkeOu6QNAAedHHMwiZtNCwdHODUf/Wzn7BLGtHtm+Q3y2FnEjg0xmkKormYQMbjIkiZpqPLjKjycWXck/BLgJuSiAzHaIURg0Muhss+Cy6LVvxQzr/gSGmfE+98pu14nzg6Dly0TUM9tE8DIMN9XLBz1e3Z54S/Ii3MIWCz0hM3fZgh9798qTrrl2vG1GNuMdcG+9t1vLVZp5t3su2vDzbIHm3AaQwS+FTYM1xkhHosjplFED/xEd+GAmVME/hGSBzQ8kaGR+Sn33n3vbpPrnp/f1gP93bwiuSpKJXtyTyn0a6/9OH63Bc/Wz/7+c/XBtGSCYs2TqXLtJB0VAFVRGDLOXJiQfafz9tLKpQTwOC18AMo5XJDBNjxHCheRoQp1x6lRLQA361vW5kaEjfxPlMSF2w8aTv31ee2Vh0EYoWwRdkNK8BrTHSzs7Nf33njtfpHv/WPa5MIY3OX/FVBtU0a1QC5Q4vh7aXzl+pLH/loPf/MxRrt79MvHFQM7Yv/bqhpCpRBLOHjW2F16i1LV52WVeDRandVAjv68hHewMexA7gawfGUCoWsGqaAs2M33mc/Q5gHq2MQ3FBVg+QUWNZu0K9r0KdRZhXnxJko8qy+CjiFAaAdvZSkabsSNcNBdzgCDSBwc7o92AKYRUrKq7C2r3aBi6ZGgZDCTxTZwrkzLjhr/KzHMW34kBOpaTQpOkaqGdhWYSwADG5A4srjHnSZ+i8++zx0B3iYYDjjM6d0jm29mMBwrFnjW2X14YRaV0MIGaeCuxmf4Hk7JwFss6pcyyAKiGSQAQWHxanbBkkAJscizivCyDeENjeWOGYN9m95mSUC0wi6MpttjRxNNgeCuYLgxgBZkZTmz2AXRlKNevbZ6l37cHUvPU1YiwcBpaPtxzV6dLPGP3qjjt5/M8zTm2jlDY1pOb8F0jyRKoCgETKaUOgkrkIiEpRRUUIHfgETX+Swo/qtxwf15s6g7j16kNx5DWG5/XirVpdWaom81cjl2qWn6st/6Ev1C1/5pVqbQ6FRxhmMz/SsHpUPipw0B2/ivfgKMhyr0x5GAyF3MYdLaCVhFEGvKE/1vFJeA86hQsQFCaTMcILf5jgeyh/xEnAKm18m35ZPKhQw6fml9/FwH77Tp0Yghg1qOfVKhOTW0q63mFlZIeycqfdv3q3f+qf/rN74wfcxdHsZrbbdCV7ecQO9kA8Sne9168rSQr1yHsO30K/zK7MZ7c9jtwHF20L1WrkDTD5Je/vWGqH03mHnSy60SAzK6pS8Tn8aVqc0vQcjeIKL4a2Gs62vpw/flLcfb9N1YdgRbTuWpZPTMEt3Q+SsSYdG2QPRPuQH7cbTRphtzUab2cxtyyiXexjorFRm36F+QkjOyxNqeSOPcmEztm34HgdHYVkao8qBKYo8dF89rWM28tB4UXhyitxgEExZxGfm5y+vf81sVwSoygdk6Kh5d4G0TUBFMuw4c3ZCBNJ5pK7Aad3pjBoBWDHPzTJaDY5tux2PsT6wwnYoZ8n04TH127wqZ7Xg9iFTKJvth9M25/AeyqIDWBMJpEpax37DUL1GWEZfDmrAEJSrQ4g8s3q+ZlCwPh/reVdYHR7U6daDOtl5HCb4NsTXY0tEe1B4aDSM0QRIL/GzPz2g1juE4rut3gNu2rq/c1Tf2Dys797drG2EfGV5MTgMsbZL/dnaGx7W2sJiPX/9xfr4T3+ovvzFL9USin56iMe3377LabH3KHrGUVDyGRVM7y5jEXrHPrRcyB3nCLe5RhW6UdDDTQELvwAuiiGnDf19a4BjiCkfQwzOLgRqq//Az3r+YXh8vJHCnulNhTbW2Lv4aFfvTn+mAOI43SdlAu4OHnJucb4uP/N0PSbXPzkc1xy4u/2FazP2vTOP8stEW4fH41pAgC+D5/Pz00Xilbn6U+h0OhrVyRB+EiJPjYkoqHfs94TfGI08ysoxI6MlQ2WOT4fUIUWqwQH5i3fSka6QYpQPMBkPamoEvzjXGVEWmtfkoKYpN+16giHXbYO2DYVnOD7mGnkIH87xfTo+pA3KDMaUx2yMBsA1pviwZmyP4xpoBG1vlPY6RHcz1Dekd4wrj4MGxxnHuKSx6y+AP3dgUt/HZ2lknzxOy4jMBVY+ihqND72Vf1cXOvWpG3c8IyvmaNKxsizQQVZnvnJp42uK8ZPwInOZURiFGEGQ0ZzPcj4P4q21jMo/31Fa6ytTORkFzUCB8qUAeU7G4RWBgSZU7JiACFsCO36kDYWXPtz40UPLGDKrzA7KEagGOWu71Y+rwlyI1owG7aU+ROE67AB+LuJNZ9bWanrxfE2hcKd4wWxjRL5+tLNZk0f3COcfQxD6gVC23UChTwWHc3ahBdfg6d1AK4RsBTnmy1DZm1P0Elr8McL0rUdbdQ8h6fURZohvW/uHe+UzHlfJ81aXlutjn/hofQFFv7hIeoExIwYsHDc6jGKfvUGPjoEiswqmGBwCR24aItqZIlWRh1kx5gAh5xunfNEC5VVe2QuCtKeAaMThnY1R0v8/+aextw35R39GBnnoBoqeKEFmyWP5QY3s9EpJZ6yyy4gdEnFMJgN+H1UPGmxcuFqPdndr6/HDOthD+bjepc0RijdEGea7fZSA9jEiF+e6teBILcZVD9du9wTGEMKPRir/A8tU9k4WT08Ci+U9j8B5ypBdaNv2aJxAbhL96SwwFO5S5BZOhtTKdW5NpKLjMvYmkk3qUgJHoum3H+VCWdOjcsx5erBGqxsZoabl/dC3m8VkhRvlbSvw2ZpOFfxyBypvx4IUPMFtlLYUPxRGBVH6A1x2crYsyu/YypgivTM4IgHQ38h95mcvL2WeXd48GZE27g9S01gcG5QoaHe7qZ7uLEwbKqg5UtYV00beNKGnNrdSUBSFCJYUEzsJYD3QDAqWPyOwoGVwhW+RCymi+BbyGgjRqaFLbkVFsiSwzeqJrefoq9GSOdsscOGbatzFs6+Qr68uofDL1evNYzlR9MNdlPxhHd/5oGYIte3PUEtIpGdG4YVXWkg6mCRnMrOgAUCpLZNHK2G87DOLdQBof3xSv7d5UG8djOvR/mENhgcI9xhmT2p1fon2T2pxbbm+8JlP1Gc//4W6cuEcgi96elCExl5jdBFSQlnsXAbhvFvMjymD03V6Y1/GYO2pntaUElznmlQU1kQ7fGtsosDyWr5DTyOU5E2UfuLx4601lJwLRegmU168NYLSwbeefriHoZRvRiB4vIwB4HE0viqdnssxl+lerxbm+7W/d1h7+zu1tbPNt4o+rvGRg1eTWprtBXcdywsLpF/hgc6FfoUd2sfw8/a80hNwxN8JRwQ+HuUJvh4qBZZ16iqKpOJbF3fAdY8c2PU5CXqo3JsPL5StDPhBB0XQKS4pqkQoA96lKC3GlHGmwWsZ4qOc+bPRVmRf2YmBbIrJF2UhjjT1Qy3bzw//oGkAy4sTlMjgtocU1Jk6Q5HBWa9ZTzgNd8Nf5Z8XZSLDypWpyM8Sxqugjn6az2S0UyxBOkaawzzmCMWykTR+lt+o0FyO8CgEQNBg8yUAvJpn4Kedck5GqUxOn7ULEI5Df/hlNRfyyBKn01Qen3KqMmlcMlJOGyqx8pqFA6CGr0tZR4OTL1kWS63ydjuzNUUYX6ur1UXRfB73CSHgZLBbR3iZkzyAklARD6cXkzpNTiScBk6sBZbvNC2uwqJSUUoc+Z1pI+Ch2/rOo8N6bfugdvBYVpXXKlXfaUoUeG1hvj76kQ/Xyy99GEXfSL6aqIAmvO9bbk13abc3C6Ow1OTuPY4VGgXV+YjTGQJd6oSbRCvNLPEbQjVBF1jO2D94GO5bWiJnnQHwOLgDdSPQuSQ+eILMYMhPAGp731EXuZAviocCkFF+y5FORIUIX8db2zFCVOCDAvrByE2gt0Sdmwf/+cUI34GhrUoD8dzMUTgWoc9LRDsvbSzVKm3SOPWCQI6zehG4n3hncUkkB02lv+MMrn2QFpbR8fjyqTn2oKxzJR8NoiGvI/LaB6OiZijMxaUxbac6POW3S05Vd+XTWRelUNhjSADFOwSdUnTYzwFP+293+/lWn3BxnItjo5xt2Yde2d86UpChba6Ai6iZwEpvzDufXEa+POa6BJO/wO38e+bw7Z9zUXxvSCHsVz7zeLSvXFrNclkR0jaZr2WUnUq2ledMhehaTjGnjN41RFMRmgBZOn1zZGcqt4SUpO0sCPG2rABCG9rzG8BDUAnhGUWZvHiqx2/aj9ygygodxEhNwMnUGudsT+/U5JKSVAjNLEfDHvrEm/HKUnVXydtd5WTueYTn2d+uI5eBPnqI90FwVQJgOYMSWrTvRmyOaTiePMLXqJIKwYIyWSBAn9TrY2DuDQ/q0aQNAklPrbMTIiv9bl1cXo2iv/zxj2TV2nx3juYRCMo57tDtocigkB1sCMvdbkghN/0xV9bYtdVewthoLFgKd1TSnXeExWsSx/753Zb1ekpcqMaLbtKOS3kTpnsevicP53wiBGicaS5xPcsb47VyHtiAa0y01JtfCBwqotOc0mxE/ksCn1Fzt5fqorBdUpjB9lZt+bgn+vPJM051+QBLt81a7s3Uc4sYabytd7ll7bqvNM4HuUtaCW6AwasZWW9jbgh4xpLQE2VSeuWhPiY6rfiAr+rmNRVQZctGpOAjXkEj41HKoX2lWb40eITiwCw9kRy+FUB4Y9vW451IlEba+BTyTdmfOD3b4lgKW1dIpKFteN3HiFsrziz6wrlUkaOUtWFlnbJGgm6Iqr74ZOXwMn1Sno93VLql1vSAQpkjpYDz42PCYOeGRxwb2bmxvjUckXTHD5/1MUJQXOedcBoGGt64mWMs7Qn5oj0A4BhPaSoVQtBHW0eu0zKIx6BwLO4ee946EU6I6L3XWknv2IqVDJH0Z/TLeYmdxTVSjcr6Ho3Mk2kImTw1DnupywfYjwkXJ0fepUUZcvETQu1jt0ICH/eQT95lP+IKvG4F1PJzaeSuujKOf/LDckAT2aMvf06MJPilJb092K+bg+PkomOE/dgdXDnfBzcfTrC8tlpPP301xne8u0/dEUwZZ58Axx2PELopQlpvOKmjQby9U0r2e+QGFCjbxGhEmA39OecmFDJaTzGFscgz1jJt55LJ7NYXARE+aa23D4UMs/HK2XU218UPKoL7Cf2cnA1K+WQUDbjeWCGUAkcTb/KgHAagO9UnwHC7Kowu8B+BkwbMvQ58Sq55pCOryysbdW5xrq6sr2cZsFEWJiI3/ci5i3yvoOATAHGH1eOs+lKQpC4flUXwHE+x75yLbeckcqF88rEty7rBZBSE68qGN68ISkRWuTxrQ1lyyo0fiTzimaehLR/lYgRdnX50o8um6Bpg+1W2uQZd3NkYwOgP+PnvPL/lx9DHcN9pOscflN/sMa/u0Z/tKGueNx0UwSgswuBWabkDEhiSLgOHUUJSLXEH5paYwGGNMCmRA33HQ+kE/SBMHlDyJ1+4gi7IOL0nDWot6MTGsgUUhMrm9TSqQeAyAPBTAuFdjdjOaB3aOuSfh/lIWAvDNFMhLVNyfUpm5ZDHCG9y7LwNsWiTiubiaEZ7UITtQ8wgp+W1O9p1wirPNgPWHr+NNlR071iSpR0865H7btHV6dRcHV1Yrc7G9apzhPPLK9Wj2MkmXuXBjercvV2dgTMFzdgYAdm/ODbv3qIPvakM8XbUs4bzTabKsVOOfHNdD/Pu8Ki+8Wi/bmzv1sHgsBYcRJvt1Bzl5vud+tTHPlpf/tIX6/zly4S2c7VK+OqqtBO8vje1uzbAPQF9NJJKM8M1R8QFznvWhWqKNu0vz4ETOtMeYPPjs8NBBsh4I5gyJ+mIpyfNGzqI52YKFAu/VACNbktdMHAIp2srwh0EVH65FZNeYAphOiH1yGjxYNTaOXB+3DYxHKRKCq5CP6WBPRjVaIyxhTeHB8e1Ndir77/+ev3u73673r59J4t9HL13E9HLy0v11Wsb9ZnleUrjfJwbp52Wt4sTfA4BGs/1zspXC605CjLAo5xxRiFS4T30yxQlESCCnNtrNQwYgDxPADpao41L6NBc96Gxp1f6dEB4TPsqmomTM91umabses5EPakNcGWffA005XUUAVmZ4bJy5hklzsMsmuGSVaW9fNBA2VZKpk+gA2eV2ulwOdciDFEEDprKo0CBZSwtgEvjNgPvEoH/0a/+rOYCwaKRcBoBU6P4VsWcp275EA1zLvtu8Z17iRFG+uaD8Ng45/LUlBhiBIzmrCdhY5WUMJlhXYiq3GSACeS8lG2rQNoxAopxHgOgZafNkMXvUzwdrwwc8oZHKIOjjxJd1ICNrt2I0vZ8VNPEOWmVDS8ytbhC4W71af/44LAOD7erthFS8aJtl1tqTe1eYvunITG6cI2BgqYhyOITLoJNxCOCgAcTX3Oo+zuD+uH9B7UzGCLs1LUOwHo/9aWNlfriJ1+tF156tq5cfSorx+ZR+P7sPDSiRYS+ryjhOWYWFmK5nUPPcmXab990DyhPlN81/XpzLXpuxXRtgeGo00YYjOxkovIRKsOR4JVNRcIjMOW60YIXXBmm0mTqjTrKcHbncawDOsUD6tExSpO9bZSecB2mT3Y3a2pusU4GDkYSBXQXkRX6Ge9mCmo42q/hZA/F9ue43nz/Zv3+t36vvv3GD7O9dYSbfs9jjD97aa3O9Zoya/tdWNJUGpCVFUEHNp9LqAGLQctFrgGwMFK1FUae2pbLnpN+OiPahi/yUd4aifgQEFMDI1vzcL7AmcZtBy5nsYpG1b4Byg0nO0RNFhByTe44npBfpkHCwS/lNJEg9SzXfoubNXVgnnHkKdKlOkSBz9BpdSgcPD1LW06H681jZMQr+oCo2L/noJaDhOJgJOwtZVN/5U/+sbgtHHCERCJFsTUAIKdC67nGEExQTl02uXGuphbmUZq5zE2f7GzV6f6gpoaHCIPetCm4hHqCmGyybVVEqLJCju9YV8+JA1TMlBH9qkJOumTKgHJGce43Posp1vrlqam2Stt6UsMNb2g46QEPhRMFSHA0P3fBIdjuuT7VBRbadF7ZLYb0AIZT7h2v0hp2Zc9zjqP4KAGxg5gLbGDP9A5VY1Hp04UrGqjkdh0NUqd+8KO36kc/+mHt7O3QPl4AmvT1xNS5fvF8vXjtSv30xz9W1174UJ3fuNB2mqFdhdbIwWfem6+rXN6pZt8yvOOyWOjinnPOt2fhEjm9CpFVZtDD8QetYJ4rHhygGQeQjB9gAv4ikjEAJY5XTnE8Iv1QAWbkLfUyfgMNzd9lmHRQcF2xdqSVVYkwMGO3nhq6acOegNAfdIemPg01VZGLEXCNoIfrA7YO9+ve/cf1/3z9G/XDt9+orZ2dGkpWDOalp5+uL37uc7W8tAD8qkO0LfKjGOtYNGQiJy0UCB2SdNb7qSxRNBGWxcpoKIGX5tRIgwXPnR7VmEizGdo77hBFHQ9oDrrSl9N2bqtuejR9ShSTR46lSerjhKadB0dWOqQf/V71NcLUOyJlO3JOHhj83Rydikk9P/Sb0Xt+aF61HuqKaYA0Nd117IwuhDiMy7QpTlKOuhHG2HGMEBa20Y/1fBa8DseIxpm0jsZJXC1kH//hq8+fLtKAqiVAkkQmGzi5NBU6WDQdc6U6K8s19fTzNXf5WvUQWsPa8b1bNXX3Vk3u36yp/WH1IJBWytDBML+FRLSDMOa+YJDJqDwKGOMiQRAoB1eyGomempERHhSWPECGuHGCBAkDYF9HWxovZzsYGfrLMV8SJdlA5MRWmqBkwYFeUEHW40sPrvLF1Wahk99zJjfrgIk881HQttD2+JbjCDMMyyOoNSwoBeTluPVx69Hj+nvfe6Nu3H9EeKrxqVonsjjASy/OTtcrVy/WF37uS/XSK6/UyoXL5PJgBDN74OimFqeE7V2sXIc82O4coJrtLeHRgAHBkEYONBqadw2ZpY+dmIPY1shc2iXObUGOCs/VKKoRgINsFnBT0Yxs82feH0UCF42j697dzKJGCC6GxzEABcnQNyPdhOUSx0GjMWG4whaPLs1p9whjc7SL5x+NyO3JdcklWzg9jSffr7dfe72++d3v17d/8MPaJxVQ1hyb+NiLz9VXP/3JmuuRimlM4GvGGYAtfNU9oDBaKAdDEUJw1/OCG7C4VkRlzCySqnmGjwrjlunTGB0Nc/aDI/ZteTB8pvwR573HwkvKzAhF+8ksCW04h01v0BVFxQB0VlZqdv1c9bwZZnG+jp3OfbxVo/s+h+AhbdOKJIUurhYco6hxhiqv/FAX+PYGIc9k/zh6UBI1wEnJIFlU1nrgkor889FoZlfZzZa3tHD03ynEI9pRisGS6/ZARPKffewZ+hN8OwZBEUY4cm8LBJvGkyRngsMqkY/anXv25Zp/+oWaWT9PZ1jr+yj6+z+q6RvvYN3pGEKYWxhGgCbIorhQCzrmt1/CLP+kYqwuZTOvTF1DdEvxi3e7No0V0OtGoakoI8JoYOVfg593bsyA+eZSpq1e8w8Npt1GeBVcmOzZ0EyGqLQyQVnU+Aifa5qNKszFAEvKB68AZEMhWANBOB20kbgayg4G4/9+9079fw82Kdqpa+srtY3SuCvN+nyvnrlyoX71V36pPvJTH68OHszow33Duw6o0Z9ee65Pnk4kRS8w3qgEK2/0gLK2x/4qkbP0SXmRkjYRiPbdQslgSahPNgf8gh6PpbJYxrdRAH06iJbtjvUQhrKkAtbxsb9AgAzQJ0ovCVwSK50dwJOHRxgP+5IWcLwm3iiDN/cRzGOjJpAYGzXQl3gaR926e7f+7t/9u/X9d96vAw0Hr6cXV+vPvPJsrZK9eL+D8LV4ULqjmPLGt+DzT0eikRQxc3pEW7GOI5nRf1Lega6E7QCevBqDa+iujTOK9RUjyPXMPDi1jCAYAjvdluSG6yqAjwlHspFx4CEd7D7/bPWufqgWL16Dj/M1efyghjffq8EPX6vjB/einC7PzfiBQgVvItXhi15fT67yC6dw5F9onC4VSHoMmP72TZk8g5+2lE/pfAxfXKeQQVe6ccozsXFmEzBy8JxAhAJnjLPF5IkwV2baoFMxPuYJk6NcS4MGuMrRcy229SkzOa5DQqEI0RnwQEp7EhqE6JB/QcLvbIWlVeW0+3l5TvuUwRKOfWd/Oc6KsI+0cTwgI8Eno3gRa0AuRMH2W/ogByWGK/Ai6LYhLgiYo+tawUwpCae6wrfrh2vsckZMhN7JkAhPNMPHFXROGTlj4Xmf9OmKpA7nsghJiaRbByHzHHB+RuD5PL04V8vQyEVKW4NBlHAOAphzX7t8pa48db16fSOTBrOkOT4c1PHYARWxAnthUgCmZ2vIteCB0ozEc2Yu+IxQuBFh45hc2S2R8gHO4fiwJnyOxoMaH+6heHjf3Z06GnFOOjhyC/6Ohh+Zf48OCD8dbHP0eExIT35NWG4uPjx4lFt0B3t7dbBP//sH9DnKXnkHB7QnXzBI3uM+OKI9R+NdoeiyUJTEjTK8qWRkaH/kFls+/cYohcgDWpl7ehvvy+cWagUvMSLHnxohH9AiS1OJDkCo6hARHsIjjcOA7yxbhU4jjGxGoCEn31OU8XZrIxx/T7LUFhgcTISmMVLAjta2hTjQ1Q05QJxztAucWVlHuSxNRQ4ceFRUvFU6skufUyOjAkQAfI1FTU+dgTDSy3oRyub5eSof/WUfQmhvhKGiKycqhVKcNJDvuDI0P6kITkPwXBvvTV8W9+Wyc8dTHKV3Fsq1Efo5I2bTBtf05y646APnofPUX33lqWzA6YCHQCe85ltPEkXBw2TKhJcWY3pjo6ZeeKUWnnm+umuXsm55ePdmHb77Azz7+xALJaIhQxCNgz1pgWI1aadZT5UBYASS/vSxCRsQ7swbapWfnG9n+c0vzuVGFNe10rrW1vEEr1O4wW053hKskdDf2GK8QCMoffM9g3ZqSbOCjAOqq/uZJ23rzfWXtOQxNYAqZXIDhgQExxCXd7PWwgfzFxZr9eJ18OzUg5vv1//+L16v9w8OamN1GdlqTF9fXKw/96/8sfr4Zz9TPehLvJ5lshnpRqg6bukMEwcI8s7DzdrcekjdCfZoUhevXCGN6dQSbQxQ3DGGeGV5qWbnO7W8cTmWfoISdPDQhnPmyhrBWTdDdMyAUFwPaBguP+yPAmRDji3jGVFUUxSZ5Iq/IxRsJI8xJNLpqIenA9b9vf3AKK00gvvb2+G7T3yZMaRCoeZX1mrt/HposY3Hm9LIQC7v95eD9/Hsf/M3f7PeunUvbZ6f69a/+aHrtUZEIe0bJ+WBCqBccg6ZgQFPuCH18y0qynDkh7OW81pCY+tAl/gRvZU/aSN0UCpUrDhzvaGXaRtcxNe2LKPHl+/etNOmY6GFCvHc9Vp88eO1cOmp6s0t1NHW49q/8Wbt/+i7NbP5ODC0KWojLmmuvDUvrkFXaJuMtX6TcvG2bx1lVqdyLst+KS8NmmPQ1QmfaZPnNba2In8tI19FGKfhMd9Tf/XlK1Kjhe1UVuDdUlpLIgWtr8WepV6mxc5dIHT5SC1ef6E6585jTQ9rTL4+eueNOrr54+pgHe1U+FUXAYy94pwMydJc2wTglONY/+zootaqzW1ShvptzTYIiyjCK0kycgy8yQuBUwU7i8vTaa5xKmvvadMQKoNMEocyErxNOVHN+lF2zwmvQJ6JGLienQFGiadxoP30yxXhEzxzML61wuZuH/r05+v88x/OTqOH+8P6J3//79dv/Nbfy5NPjAQeHR7USyjsX/izf6aeff45KsIyw2j6PcEr3rvxXn3nd7+Xp91uDVGm7knt7Q1yd9sOymVfV86fQ1EeJ7y+h8L0UWD3lCs8tyHt6vIqEcmoPvTCM3X56lP11HPP1OLCfPURxgz2wReBn+qYAhhW6w4xREQZhthDl7M+fFC7u/t1/879uvHjG7VC+nbj0aPa3npUjw72aoARcDWfeejc8iJRXrdWewuEk9O1QTjbpZ1zSxikw1Ht7O/WOvWvXbpcF66SBpKeKJw3Hz2oX/+f/0Y99N7v6W5d63fr33rhafJa8IYmKlVy9SfyI1/5pfDHvKqMXFZWlDXDdL1akw0ZxAcYTUvjGFIeXmqcowi0r8EKRVAKjnVyUTgHc/GCpo0txG8KZflsU6VMYLSmrzxV/Q9/pBauXq/O3HIdbT+svQ/ertEb36vpBxg42kjOLCz2Rz1hcTA1K1CVdwXqTL6atjQ8YpBzDvhERRg0SDnHCcrFKMJzdVOHmelrcKNYYPTL+ol2P3d+8Wt6cxdixGpwwTEo95CzY71s6EKZI0MBb9bYuFjT3liC8Chgx3vbdfjwXp1u7yQ089XWADdlkvB2JsSOfmbdvIX4FipLekLAtKD+lEF5WRYkfbX/uRzG6rEyV0AZkVdpGyNs0db4lkAewTSvaP0lEBdSxrYcFFTJ/aWS204qxTqdtUR52fCT6SqPvSYMXDMkO//UC7Xznd+rD77+27WEkq08/VS9+LGP1RKh/Dt4+V3DcKzMK88+W69+/jO1uDRLXygb7Y/G+/XNr3+9vvPaW7W1u1UP8aaXrz1Tzz17va4980I9hwH58EvP17WLT9W5cxfrpeev18r6Rq0vL9TaAnm9U1fQcogn3zvYr1344jPc9J4Pbt2u/cebNd7fIZTEcPgW/yHwjEgbFBaiioPd7dq6c7c+ePOH9Y1vfKu++73X6ubte7VFSPv6e+/U0cEuSj6qbfjtfRJzs93qY0RmocYsfJian6vZkQuzpolGNuuHt+7UTYyGikw+kJ1ohwfDOn9hHQi6hOqH9Y3vfI8gwNtbe/WlV16pT/zir9TFlz5K+kH0sPsIKmuO5IWcklLwgq/Y4lheeaOiyBeVk1JnMsRPfphSwllZigApbTqBcF7Zo+yZOrV+uObcut68NYACwecYHuWBOhoELQ9oEumuVe/cpeour9RJr1/HRHEnjx/V0ea9OsGIacSzKlVZpG6+YzhoTxkOjPDD40BF/55TrkRDMNVLjjUSOl7514yEdU0vWjnpYNtPBmvTm2mAcqrD/A/w7AquTWSqihYSBvCdwSlb5J8K6rLNGbz5/MsfrfmnP1QdFN6nwIxuvV/7P3itTm/fqJ6EsI6UOKvblJLvn1wTkKbk2SyCpqNIUFvFCQMArg2aNUvrKiB3rpEp1jf1UCdD8AYkB/ygLwVRpXRE4cldfJJSnBosljsjYOrKbgN/W2+/rSNdWi5qcCRclrLTVOQbSw9sydEQ/Bc//rnaf/21eudHb9W1j3+inv7ip2vpuZeqltfqG//8t+t/+T//dj16vF1//t/41frZL/9c9fGGeeomdH9473bdevdWdbE8BGa1uLhSc/O96rqWnLDYu5lcSeftmxoeH0OU6AWGDVFg89Xdnb3af/Q4Cjw0XyVPznP0oWW/O1fnL16si89cqdXzl6o/u2wA20bYUfTB/uPaune33nntjXrv9t06NO+Fnq5ZnJ3t1ezSUnWBYX5xodafeqpWjfD6c4TqpBC9+dpBwCcIukZ1fEhuC2w+amrzzsO6+f7NunHvfq3Nd+vpqxfqU5/6VHapefR4q/7b//U36vHBuF798Ev1V/78n4MUMzV4+LBufOf/zWaNxxiu3EQC3eVMFE5eoDjhk/+Vl1yEh2fsUY4VWbmtTDib4bV26zRtKfUUcJBTmJUlU0JXbuolXS8fpdKzpy+oJU5KivWI6PTO3evPV++lj9Ts5fY0mP3Hd+rox+/W5J3vVxHGJxVGIZWXyJYg0w5Q5eN1QTfSEFYdj2M1SRs4r5y2xV6WE07NkPpIaY0Hv41WBTH8FGnKK/caROVepY+5+Y8/dPm07RrjtBFeF2QdSLLRWE8gEqgQ0HAZQZm59mx1r1yvhY3zdTLcq8m9W3X04x/V0Z2b2sGkBEGONvxWCYOQbfqTb9sLsinbRhXtTg7lWi4YYmGpqO+AQzbWA6jcREPhjKSmnWbtYnFtgrqup87oLIT18cHZnoprPgMuU02BFBip7yBVwn9+J6/iu3lyrqWrs98SBNgbPamYA3JkKL184VK99FOv1qPf+Z26tzmqF37xC3Xh5aeTdw8p219arb/yX/439eDRZv1Hf/nfx0u/mMU2jnCLwdHJsPYIefe2MJ67j7HO4zoZDOvWm++SEqzU23jYdx4OqocnPV2/Wj9+6626+lOv1P23b9TaxXO1ceVSffCtb9Zzcw7+na/F/kzNzxzV0mWiMHL1FULMc6srtbg8Xws+l+zCVXjRxUhM8KLj7AW/dftmPbhzux4awhOmZxcgCHA62K87tx9W7/Jztbg6XQ9//H49IFLYI9yXbov9PoYEGJ55PjftDB4+qvnOqK4Q2prX+zxxmTrGgMwS2j/z1MU8Pmpv/6R+/Tf+txrM9Os/+bW/TK7eqdG9m/XmP/6/6vQAkaexrNuQTypNeKvMwFtoKt+dYw6H+J1ohWuW96ohr17cX0Z0CYttwzeMVwn0hM6EyM541MiC6QzXwA3oiVr0jhoS69AnxazgQqepa1dr8YWPVf/qNQzoQg0279Tw/bdr8uPX6/i+MzF2rMMSPmsqhx6jZ3yUS+UrumBUSvEnkYBG6g+u0h+nvOI7q0VtA8RGljWdPXWwU8fF22W+GHnzehXfacOprz69Hni0nX4khPnQCaFXx9FlTurhJJLNTOZm62SJEH7tXE0tL+Wm/hPnUg258CzujeW8pN8S0pd1VZToBp2aI3nSPFhLDlgJS1RKPagevYXpIICB0ThI6CwU4ZxwSggZ7hZWWmsXwGS8ARiNQp5M+8lktxyamcAwcaFOu2sJO0ii/mTOWmMiUHQVgjuAJ5O07MqqOImA+WA8K8cu9JGwjopewrK//OqXauuHb9Rkbb2e+cInanaxj6ATruK8dx68Xf/5//Q3axkP+2f/7T9fT62vVBdaZiQYYTtFIRXswwNC6Qf3a/vOvTrY3sf7DWoHJdnaOqqPfvrVuvTzX64f39+uv/bf//XauLxcp+MDmDlDRLVYP/eHf64+/vLleu+b36qb/+yf11N40Y1nr9XRZLquf9Rnu/VqAZgXVlZqfh0j0F8jhEfIgH+ws113b9+q2+//uDZ39msbhd26dat85Pbezk5NOhgJPPo3375bs6QS77/+7dolVL/03HN1PD6tVz/5ai1OD+vBWz+EJ5PamOvn8VCGnucI2+fnV+vC9SvZt74708vuQQeE9n/rb/+jGnRm69/703+0Hrz5A+D+Nvn+aV18+eW6e/N7MTYZnEVGDE9Vat/aa1VP5uUGEg7aNfjCRc8pN3JVPimPsIEynAdp95nL3W56RyNa5ErZ03TkCbzUVRaUrcy64Axdn0GjlKUN+1L2rl6u2WsvVR/+93qLNd66V6MbH9T4xg9qehvPbn/2o/zTtpFDBttInYxWI8u87EKDxhcfZOpMEBU74TqkvrNWOr+kklQYIfE6yTFlfYKvVCKeq1nOZQcbZNfp40YXTMwvfurjp96wosDq6wwRXBGWZYi8Rd5BMMQpi1t65FYdH0rQIz8jR7FxSx0N8FAIq0rrNJWLBIA9r0yXqek5bgiIiH/+awNyElci50yzmlrteGisk6OZxji6YiMMEQRmvbyDcGMUuovgOthlqCsDQQfqyhi+T2G1bgHFyD5d9ilTYUYboINUdq5Fp6xjBqYkGpk2mmqWyTEWE3LTp/S2A9AGv/N4zX/953+1llGa+Weeqs7Gcg2379bwcLf2H96vu4T2v/57P6pPfubV+ld/5Y/UXI+QDYUwGnF32TwHDpyl3/jgsA7ItQ/GA0LnmTw9pjO3Wqdz6zV2V9rVC/E0v//N16u3upBI6sq5lVojrO6cuLPprdw73l9bqOXVxZrDKDtV1p8nuybEn5tbrMXzlzFobnjhfXindbi7W4/ee6sePrpXOzWXkHR+elBf/81/UHuD07r89KV69pOfqtHa+fqbv/kP696dGwgr+KNJP/25z9enP/xsLezu1RQe/yaG6mTvTs11JrW+fq7OPX2hls89VbN9AMX4OVV7tL9Xw/F0/YN/8tt1d2u7/tKf+BNZpHP/R2/UzKPd2ltar3/0va/nCbUKqkqn0wFU5Ed3JKv0s3rcCE08bgSbj3GAkWWTN5SN3xZ6sltwlsjyG+loiqinSC0Mv9LrJLttwZ9csX3b8o1o6TV1JMdzboyyUdOrG5HZ053HNbW1QyqzHTmkafWSz1kujm61MSJJJz5Ny9qcOfLFr5y2SPAClzP8TCM0Zm5Z5UenNQGzeTAZqWxRuBaBGAXroPQl6kHShX/nix/lEr9QDpU983AWEATCPL2aAj7rdAxQqBzZadRlefwWMNnhvbyq/Uzz2xCJ4vGMAgGOYKr+SViVJHDxOyuRPAD4HtYJ/sey6sUNqegwsPkQv2wLHKVHCZ0DdcpqRAgMfJRqfYosfR35CGT6MQg8IeftyhCnqOYgTadXY6IQB7WGe9uEsm0bqDaPj3WkIX87B+9WTEYLhoQjywBP7C9GSMY7g6D1Pp4e1R/7xBfqPPTroUij4QHe/C6hLl6R3HOCcP+Nb3+7vvKVX6iP/NRLeThjd2pcHbxBn9B2GoWXqb5tc4wwjhCaY/LetuUTxmb9EsKwUHt3vTXUhw9gBBbXUaQF6DGpXfo7msArUobFDKCaUy9Wr2tEAi0HLefvIZRd6NBdWAUD4E/Ovo+n3q5Hmw9qCBwnbksNz11bf0rq4Z17zuV2ehgXjNSoj4E6nqm5RSK93cPavPE+ad0adD+uw827Sbc6/S4GZiFTUvPr69VTcY9HRC/jGh26pfV2/dNvfb9ubt6rX/vTfxI7sFCnu4PaeveDeo/+vr2zCetdGCNz+ZP2Cg7M8dhcWl5oBqKTGOgnBoE/jGdiVIqLJXVtiD+5KzkM0Y1qMjhNFOu06yiRIzIAbZOO8u1aTeUiM1T2gZxOAVdH2UahFDy1R7l03CnRmm3QlvwAA37RKzC6FDpDTwKCFXDU3UPb9ZUNYjhvr3psa+YBJ74jl5TDbx2fuELy+Cy94BywO76kcZFELpdtMzxnBoc2p/5dcvZMPUQTqaG1tlMaMf9xeWgu2SCv3MCvBRBooHR9l1ZOnbROAOLblyu4Eu5wLPoOaKV5z3uOSgKv1bVUBuuoH8RhZNbXW87IQwXgeg9YzFN9zJOVAAAIVklEQVTsXaK5hl8q5pnnRCDhJ7Ba1j7T5uJ8TT/zQs1e+lD1L1zMVs4nm/dr6GqnW2/V6P0P8OJSoQmHVtzcJs/H4qwNGZmYn8rEjNhLFPvizEQaweif+fJX69zGhZoiVB1t4ylv38DCoyAbG9Vdmavf+Dt/q15+8fn6+Ec/XEuLCyiO6+FRAEx9b3k56969HdVIYaa/WMf7OzU1t5K899DBKkL2IYqiASjvkINf7uc+s7Bek+MxRuWxolFLV5+peRR+nvBjmrIy380dzb31Pt5d1pudr44becADo7p9cs3Nzc06xBicdH0SjE+KxbgSxe0eDGrwaCs0GB/uQ/8xkQNwY/DmlpZCEzeycIDOu1y8S2+6v1JTjtaTLszFYMJPYJ1MRnmIwmBvWHtEAV//1ncwXDv1p37xSzV/6TJ572JtouzvvP0vqIE8omgZBA2x5RERJAyaOfW2XZRJAVdONASUN+0MH5VDb9zhXMaDaMPaljuewQWc9KJQ3qJt5KY3PKWgGzkatWkSMq2L4ipitpH995RNIiL9kWnu+GSSZxnQIL0CBwLuwzZV5Azu0q6Fc8+6smh1GKLXNp9W1rUZ0QDKUJC/MxmkY8eQlLs4AtukvxgDU2yK66DaPvS209o38uCISMm1JfCTMqHgX3zhAt9cQtjNcy3oAoAejbuO2TXrKpK1uYwCCAQAa6Y4tjGJHWJYDEAVWJddipCAZZNKSGHdNq3AP9p+wiT8doiokjpI4e18WrgU8xqKpRXTrlElgPSo7zpmw+CEc7bVLsEsK9KWRokTU+fWq3v1Q7X4zPXqXnoWQVUZ79Xk3s06fPuNGr39TvnYnmaoqAdxYjRoO7c90ncETmbTSxajeASxerSv0Dhi/sU//mdq7cL5mj13sfbvPqy73309K8wWr16s9eeu1d/5O/9HzRMVfeJnvljzs1OkQcCK4HQQ8NkFf/BHauSS307XHXUUEBfdOPJLNEII70IZp6qOUMDJkCSKUHkWxXI5rDTvWBYYs5nmkOgFSKdMTZTb0RD+Qlt40lXZ8f7i551yB1uPah/Pvu9qOiICHwbpHLpGrbeI4mLABkcntX/znaxIO9zbqgW8de6EdDWYsCFHjj10oO8U3n9leTWebGrSHuWNPahTrhni7hDyf0Bq8972ITlmt77y6U8QhaxAh+W69Z3frw9+75/QHnwXBpCQ8sqD+XhiR/tSXjjMU1pEEL5Esc+U7sl0nOUy2q0XV4pynrp8GZeqiK19atJMpuZsjrdS7ci7dRUn921Q9kNXZdv+wN+bqealBS2Nua6YUgKlhIfKE+VoMnBoTGzZnaHaHaA6KiAIrM3xRRHpxb0KvMHLKVt1zVfby96IGwhBIgPeWiRbgl4DjuY47z0Mtp6ohEszn1yZ+5qQ6wFBkfBlnEGRIf1FwagkMOkmCqgyc82GaCRoSTg5kb5aDpSVP9S3tlZT7y/B7CNGgLJasnh163PNtiToUOLQLE0klHE5r0yUCA5uiJb9mbfYlsjKufaWRbxB2g0qNAF68umVCzXtDQvL6zgIWiAvHu37pM37depmk9RxAESmnbEFmPjSi9v+k7Nyl2vC1kH46Th0mBDuXn/ho4S152rn3nuE5nPVf+ZyrT1zDWUbELI+rBt3bxACL9b5q+fzyKPpLPMc4ihc3IJyoVAdH8BBvpwpsckEA8k5wl9vEHETCDfP7HX6NTuP511YrCU9J8TJQwtmyB9RTpcSQ8Y6RXHNg4EW+vONkdC0qheuTzD0dCzCNaCmCmMFakDa4JJS+FiujSfHd8zEWYDe7EytrJ+vpcuXauOZF6s/hxCOfEbcYub8F9cu1OoG1xf6de7Cleq50yui52aQCvLgdFCH0Hp04GaTo9xf83Bzr1568SO10F+oubll8JiqrQe36/GNd2LkpqCxSvhkkYm8VoCfpDz+ySjlSfkJq2hDNsm/zC6REmXUnj/LuLRbp2Pk9kQGreBUlm89vQbAY2M7l82aPozAIfcw0IlLo21N+XMeWwM7jKOijvXVJxU9iulvYRZynBPXuBLYhbdJrQzjiGti6EVlXLpl2puC9uE6EhV8LOzC7DnrALuPe8Lr5PzEMSxo5xiFuNg2KtF21MgaaZSjjydxgE2v1SXA18MqHd7NJODZKgpQ0j+d+sPOBJHGUHShpk9o4c0gKpFI6/0sbu5gSiMhmzfHwlHKVbbu5GHok3E4vJH80b7JEENNiaiHHTgtJZWoo8U7CkIIq8RMG3wwEJk/5Xs4xqUAV7OA4IYHNI9vuClAdMK3o7XCK1Glm4+/yg42MNbNGxwQ7AYWoJcmYmGfUpH6g82dPO9utr9RO/uEmyC1sLRSG9efrdPhUR6pfHCwlyemHPHxwQPmXDRO0WGNoH/brNH+hARlcg03tDwa7mcAz40Ipk+gGDC4wYXPAnfM48TQEgVyE03zzPHeozrY3azB1lbtP7xDmP4gqx1P3O2VdCFjAoPDTP1pVI5R2uCu4QGko/2tOrh7sw5GB9QD5kOUFp74OKhpjMgp4fzc4kZdef4VlPxqrVx5uhYubFQfRe/1oB88MrU5IVzeJx0Z4dal/3RvHsEgPcAAaIa63dNaXMbs9DE/i12ilz36hvi8lAFvfoqy+EFgHR+JY4Hv8lohUXFUCO+Qc2B1BE5j+js+xWiZXlA3C1o05hDTNQqOYSgXI3gQpeLb+y+OoLUzLsqDsupttw7luQcQkOOIVEJoRx3lzPvXdWRZuDI1iQyPlXbhoq7jqW01KvJEXXkj3HGD9sNLZ8KfRbg2RUo2lfYdv8pZZDhV5QuCqe4g4DFYNmE07Wj8GJk54LrGpIsiegv3CHlpjvio/n9H5w8HWb9cKAAAAABJRU5ErkJggg=="/>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830" y="685045"/>
            <a:ext cx="3459061" cy="2310319"/>
          </a:xfrm>
          <a:prstGeom prst="rect">
            <a:avLst/>
          </a:prstGeom>
        </p:spPr>
      </p:pic>
      <p:sp>
        <p:nvSpPr>
          <p:cNvPr id="11" name="TextBox 10"/>
          <p:cNvSpPr txBox="1"/>
          <p:nvPr/>
        </p:nvSpPr>
        <p:spPr>
          <a:xfrm>
            <a:off x="3750891" y="4510984"/>
            <a:ext cx="7237379" cy="1477328"/>
          </a:xfrm>
          <a:prstGeom prst="rect">
            <a:avLst/>
          </a:prstGeom>
          <a:noFill/>
        </p:spPr>
        <p:txBody>
          <a:bodyPr wrap="square" rtlCol="0">
            <a:spAutoFit/>
          </a:bodyPr>
          <a:lstStyle/>
          <a:p>
            <a:pPr fontAlgn="base"/>
            <a:r>
              <a:rPr lang="en-US" b="1" dirty="0" smtClean="0">
                <a:solidFill>
                  <a:srgbClr val="000000"/>
                </a:solidFill>
                <a:latin typeface="Segoe UI Light" panose="020B0502040204020203" pitchFamily="34" charset="0"/>
              </a:rPr>
              <a:t>Henry Bosch</a:t>
            </a:r>
            <a:r>
              <a:rPr lang="en-US" dirty="0" smtClean="0">
                <a:solidFill>
                  <a:srgbClr val="000000"/>
                </a:solidFill>
                <a:latin typeface="Segoe UI Light" panose="020B0502040204020203" pitchFamily="34" charset="0"/>
              </a:rPr>
              <a:t>​</a:t>
            </a:r>
            <a:endParaRPr lang="en-US" dirty="0">
              <a:solidFill>
                <a:srgbClr val="000000"/>
              </a:solidFill>
              <a:latin typeface="Segoe UI Light" panose="020B0502040204020203" pitchFamily="34" charset="0"/>
            </a:endParaRPr>
          </a:p>
          <a:p>
            <a:pPr fontAlgn="base"/>
            <a:r>
              <a:rPr lang="en-US" dirty="0" smtClean="0">
                <a:solidFill>
                  <a:srgbClr val="000000"/>
                </a:solidFill>
                <a:latin typeface="Segoe UI Light" panose="020B0502040204020203" pitchFamily="34" charset="0"/>
              </a:rPr>
              <a:t>Team Manager</a:t>
            </a:r>
          </a:p>
          <a:p>
            <a:pPr fontAlgn="base"/>
            <a:r>
              <a:rPr lang="en-US" dirty="0" smtClean="0">
                <a:solidFill>
                  <a:srgbClr val="000000"/>
                </a:solidFill>
                <a:latin typeface="Segoe UI Light" panose="020B0502040204020203" pitchFamily="34" charset="0"/>
              </a:rPr>
              <a:t>VP </a:t>
            </a:r>
            <a:r>
              <a:rPr lang="en-US" dirty="0">
                <a:solidFill>
                  <a:srgbClr val="000000"/>
                </a:solidFill>
                <a:latin typeface="Segoe UI Light" panose="020B0502040204020203" pitchFamily="34" charset="0"/>
              </a:rPr>
              <a:t>Edmonton Microsoft User Group </a:t>
            </a:r>
            <a:r>
              <a:rPr lang="en-US" dirty="0" smtClean="0">
                <a:solidFill>
                  <a:srgbClr val="000000"/>
                </a:solidFill>
                <a:latin typeface="Segoe UI Light" panose="020B0502040204020203" pitchFamily="34" charset="0"/>
              </a:rPr>
              <a:t>-</a:t>
            </a:r>
            <a:r>
              <a:rPr lang="en-US" dirty="0">
                <a:solidFill>
                  <a:srgbClr val="000000"/>
                </a:solidFill>
                <a:latin typeface="Segoe UI Light" panose="020B0502040204020203" pitchFamily="34" charset="0"/>
              </a:rPr>
              <a:t> </a:t>
            </a:r>
            <a:r>
              <a:rPr lang="en-US" dirty="0" smtClean="0">
                <a:solidFill>
                  <a:srgbClr val="558ED5"/>
                </a:solidFill>
                <a:latin typeface="Segoe UI Light" panose="020B0502040204020203" pitchFamily="34" charset="0"/>
              </a:rPr>
              <a:t>emug.ca</a:t>
            </a:r>
          </a:p>
          <a:p>
            <a:pPr fontAlgn="base"/>
            <a:r>
              <a:rPr lang="en-US" dirty="0" smtClean="0">
                <a:solidFill>
                  <a:srgbClr val="000000"/>
                </a:solidFill>
                <a:latin typeface="Segoe UI Light" panose="020B0502040204020203" pitchFamily="34" charset="0"/>
              </a:rPr>
              <a:t>Twitter</a:t>
            </a:r>
            <a:r>
              <a:rPr lang="en-US" dirty="0">
                <a:solidFill>
                  <a:srgbClr val="000000"/>
                </a:solidFill>
                <a:latin typeface="Segoe UI Light" panose="020B0502040204020203" pitchFamily="34" charset="0"/>
              </a:rPr>
              <a:t>: </a:t>
            </a:r>
            <a:r>
              <a:rPr lang="en-US" dirty="0" smtClean="0">
                <a:solidFill>
                  <a:srgbClr val="558ED5"/>
                </a:solidFill>
                <a:latin typeface="Segoe UI Light" panose="020B0502040204020203" pitchFamily="34" charset="0"/>
              </a:rPr>
              <a:t>@</a:t>
            </a:r>
            <a:r>
              <a:rPr lang="en-US" dirty="0" err="1" smtClean="0">
                <a:solidFill>
                  <a:srgbClr val="558ED5"/>
                </a:solidFill>
                <a:latin typeface="Segoe UI Light" panose="020B0502040204020203" pitchFamily="34" charset="0"/>
              </a:rPr>
              <a:t>boschkobi</a:t>
            </a:r>
            <a:r>
              <a:rPr lang="en-US" dirty="0">
                <a:solidFill>
                  <a:srgbClr val="558ED5"/>
                </a:solidFill>
                <a:latin typeface="Segoe UI Light" panose="020B0502040204020203" pitchFamily="34" charset="0"/>
              </a:rPr>
              <a:t>  </a:t>
            </a:r>
            <a:r>
              <a:rPr lang="en-US" dirty="0">
                <a:solidFill>
                  <a:srgbClr val="000000"/>
                </a:solidFill>
                <a:latin typeface="Segoe UI Light" panose="020B0502040204020203" pitchFamily="34" charset="0"/>
              </a:rPr>
              <a:t>LinkedIn: </a:t>
            </a:r>
            <a:r>
              <a:rPr lang="en-US" dirty="0" smtClean="0">
                <a:solidFill>
                  <a:srgbClr val="558ED5"/>
                </a:solidFill>
                <a:latin typeface="Segoe UI Light" panose="020B0502040204020203" pitchFamily="34" charset="0"/>
              </a:rPr>
              <a:t>linkedin.com/in/</a:t>
            </a:r>
            <a:r>
              <a:rPr lang="en-US" dirty="0" err="1" smtClean="0">
                <a:solidFill>
                  <a:srgbClr val="558ED5"/>
                </a:solidFill>
                <a:latin typeface="Segoe UI Light" panose="020B0502040204020203" pitchFamily="34" charset="0"/>
              </a:rPr>
              <a:t>hbosch</a:t>
            </a:r>
            <a:r>
              <a:rPr lang="en-US" dirty="0" smtClean="0">
                <a:solidFill>
                  <a:srgbClr val="000000"/>
                </a:solidFill>
                <a:latin typeface="Segoe UI Light" panose="020B0502040204020203" pitchFamily="34" charset="0"/>
              </a:rPr>
              <a:t>​</a:t>
            </a:r>
            <a:endParaRPr lang="en-US" dirty="0">
              <a:solidFill>
                <a:srgbClr val="000000"/>
              </a:solidFill>
              <a:latin typeface="Segoe UI Light" panose="020B0502040204020203" pitchFamily="34" charset="0"/>
            </a:endParaRPr>
          </a:p>
          <a:p>
            <a:endParaRPr lang="en-US"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1830" y="3299820"/>
            <a:ext cx="3459061" cy="2306041"/>
          </a:xfrm>
          <a:prstGeom prst="rect">
            <a:avLst/>
          </a:prstGeom>
        </p:spPr>
      </p:pic>
    </p:spTree>
    <p:extLst>
      <p:ext uri="{BB962C8B-B14F-4D97-AF65-F5344CB8AC3E}">
        <p14:creationId xmlns:p14="http://schemas.microsoft.com/office/powerpoint/2010/main" val="3922551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a:t>Module 1: </a:t>
            </a:r>
            <a:r>
              <a:rPr lang="en-US" sz="4800" dirty="0" smtClean="0"/>
              <a:t>Office 365 Overview </a:t>
            </a:r>
            <a:r>
              <a:rPr lang="en-US" sz="4800" dirty="0"/>
              <a:t>&amp; Infrastructure</a:t>
            </a:r>
          </a:p>
        </p:txBody>
      </p:sp>
      <p:sp>
        <p:nvSpPr>
          <p:cNvPr id="3" name="Rectangle 2"/>
          <p:cNvSpPr/>
          <p:nvPr/>
        </p:nvSpPr>
        <p:spPr bwMode="auto">
          <a:xfrm>
            <a:off x="540392" y="2063751"/>
            <a:ext cx="3069316" cy="3011977"/>
          </a:xfrm>
          <a:prstGeom prst="rect">
            <a:avLst/>
          </a:prstGeom>
          <a:solidFill>
            <a:schemeClr val="accent1"/>
          </a:solid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585"/>
            <a:endParaRPr lang="en-US" sz="2400" dirty="0">
              <a:solidFill>
                <a:srgbClr val="EB3C00"/>
              </a:solidFill>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0293" y="2990594"/>
            <a:ext cx="3199531" cy="1107631"/>
          </a:xfrm>
          <a:prstGeom prst="rect">
            <a:avLst/>
          </a:prstGeom>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14775" t="8829" r="19557" b="53949"/>
          <a:stretch/>
        </p:blipFill>
        <p:spPr>
          <a:xfrm>
            <a:off x="3757662" y="2063751"/>
            <a:ext cx="8004518" cy="3014687"/>
          </a:xfrm>
          <a:prstGeom prst="rect">
            <a:avLst/>
          </a:prstGeom>
        </p:spPr>
      </p:pic>
      <p:sp>
        <p:nvSpPr>
          <p:cNvPr id="6" name="Rectangle 5"/>
          <p:cNvSpPr/>
          <p:nvPr/>
        </p:nvSpPr>
        <p:spPr bwMode="auto">
          <a:xfrm>
            <a:off x="3682128" y="2063751"/>
            <a:ext cx="8254286" cy="3149694"/>
          </a:xfrm>
          <a:prstGeom prst="rect">
            <a:avLst/>
          </a:prstGeom>
          <a:solidFill>
            <a:schemeClr val="bg1">
              <a:alpha val="89804"/>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91436" tIns="45718" rIns="91436" bIns="45718" numCol="1" rtlCol="0" anchor="ctr" anchorCtr="0" compatLnSpc="1">
            <a:prstTxWarp prst="textNoShape">
              <a:avLst/>
            </a:prstTxWarp>
          </a:bodyPr>
          <a:lstStyle/>
          <a:p>
            <a:pPr algn="ctr">
              <a:lnSpc>
                <a:spcPct val="90000"/>
              </a:lnSpc>
              <a:spcAft>
                <a:spcPts val="600"/>
              </a:spcAft>
            </a:pPr>
            <a:endParaRPr lang="en-US" sz="2400" b="1" dirty="0">
              <a:solidFill>
                <a:schemeClr val="accent6"/>
              </a:solidFill>
              <a:latin typeface="Segoe UI" pitchFamily="34" charset="0"/>
              <a:ea typeface="Segoe UI" pitchFamily="34" charset="0"/>
              <a:cs typeface="Zegoe UI SemiLight" charset="0"/>
            </a:endParaRPr>
          </a:p>
        </p:txBody>
      </p:sp>
      <p:sp>
        <p:nvSpPr>
          <p:cNvPr id="7" name="block one"/>
          <p:cNvSpPr txBox="1">
            <a:spLocks/>
          </p:cNvSpPr>
          <p:nvPr/>
        </p:nvSpPr>
        <p:spPr>
          <a:xfrm>
            <a:off x="3936468" y="2335867"/>
            <a:ext cx="7817221" cy="2739860"/>
          </a:xfrm>
          <a:prstGeom prst="rect">
            <a:avLst/>
          </a:prstGeom>
        </p:spPr>
        <p:txBody>
          <a:bodyPr vert="horz" lIns="0" tIns="0" rIns="0" bIns="0" rtlCol="0">
            <a:noAutofit/>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chemeClr val="tx1"/>
                </a:solidFill>
              </a:rPr>
              <a:t>Service Overview &amp; Offering</a:t>
            </a:r>
          </a:p>
          <a:p>
            <a:r>
              <a:rPr lang="en-US" sz="2800" dirty="0">
                <a:solidFill>
                  <a:schemeClr val="tx1"/>
                </a:solidFill>
              </a:rPr>
              <a:t>Features &amp; Requirements</a:t>
            </a:r>
          </a:p>
          <a:p>
            <a:r>
              <a:rPr lang="en-US" sz="2800" dirty="0">
                <a:solidFill>
                  <a:schemeClr val="tx1"/>
                </a:solidFill>
              </a:rPr>
              <a:t>Office 365 Administration | Portals &amp; PowerShell</a:t>
            </a:r>
          </a:p>
          <a:p>
            <a:r>
              <a:rPr lang="en-US" sz="2800" dirty="0">
                <a:solidFill>
                  <a:schemeClr val="tx1"/>
                </a:solidFill>
              </a:rPr>
              <a:t>Partner Opportunity</a:t>
            </a:r>
          </a:p>
          <a:p>
            <a:pPr marL="0" indent="0">
              <a:buNone/>
            </a:pPr>
            <a:endParaRPr lang="en-US" sz="2800" dirty="0"/>
          </a:p>
          <a:p>
            <a:pPr marL="0" indent="0">
              <a:spcBef>
                <a:spcPts val="1200"/>
              </a:spcBef>
              <a:buNone/>
            </a:pPr>
            <a:endParaRPr lang="en-US" sz="2800" dirty="0">
              <a:solidFill>
                <a:schemeClr val="tx1">
                  <a:lumMod val="85000"/>
                  <a:lumOff val="15000"/>
                </a:schemeClr>
              </a:solidFill>
            </a:endParaRPr>
          </a:p>
        </p:txBody>
      </p:sp>
      <p:sp>
        <p:nvSpPr>
          <p:cNvPr id="9" name="Rectangle 8"/>
          <p:cNvSpPr/>
          <p:nvPr/>
        </p:nvSpPr>
        <p:spPr bwMode="auto">
          <a:xfrm>
            <a:off x="4217639" y="2333384"/>
            <a:ext cx="5203928" cy="381468"/>
          </a:xfrm>
          <a:prstGeom prst="rect">
            <a:avLst/>
          </a:prstGeom>
          <a:solidFill>
            <a:srgbClr val="FF6A00">
              <a:alpha val="25000"/>
            </a:srgbClr>
          </a:solidFill>
          <a:ln w="31750">
            <a:solidFill>
              <a:srgbClr val="0070C0"/>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317214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solidFill>
                  <a:schemeClr val="bg1"/>
                </a:solidFill>
              </a:rPr>
              <a:t>Module 1: Office 365 Overview &amp; Infrastructure</a:t>
            </a:r>
          </a:p>
        </p:txBody>
      </p:sp>
      <p:sp>
        <p:nvSpPr>
          <p:cNvPr id="4" name="Text Placeholder 3"/>
          <p:cNvSpPr>
            <a:spLocks noGrp="1"/>
          </p:cNvSpPr>
          <p:nvPr>
            <p:ph type="body" sz="quarter" idx="12"/>
          </p:nvPr>
        </p:nvSpPr>
        <p:spPr/>
        <p:txBody>
          <a:bodyPr/>
          <a:lstStyle/>
          <a:p>
            <a:r>
              <a:rPr lang="en-US" dirty="0">
                <a:solidFill>
                  <a:schemeClr val="bg1"/>
                </a:solidFill>
              </a:rPr>
              <a:t>Service Overview &amp; Offering</a:t>
            </a:r>
          </a:p>
          <a:p>
            <a:endParaRPr lang="en-US" dirty="0"/>
          </a:p>
        </p:txBody>
      </p:sp>
    </p:spTree>
    <p:extLst>
      <p:ext uri="{BB962C8B-B14F-4D97-AF65-F5344CB8AC3E}">
        <p14:creationId xmlns:p14="http://schemas.microsoft.com/office/powerpoint/2010/main" val="37871081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Office 365 Overview</a:t>
            </a:r>
            <a:br>
              <a:rPr lang="en-US" dirty="0" smtClean="0"/>
            </a:b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714" y="1350829"/>
            <a:ext cx="3381375" cy="895350"/>
          </a:xfrm>
          <a:prstGeom prst="rect">
            <a:avLst/>
          </a:prstGeom>
        </p:spPr>
      </p:pic>
      <p:sp>
        <p:nvSpPr>
          <p:cNvPr id="10" name="TextBox 9"/>
          <p:cNvSpPr txBox="1"/>
          <p:nvPr/>
        </p:nvSpPr>
        <p:spPr>
          <a:xfrm>
            <a:off x="747714" y="2429592"/>
            <a:ext cx="9679510" cy="738664"/>
          </a:xfrm>
          <a:prstGeom prst="rect">
            <a:avLst/>
          </a:prstGeom>
          <a:noFill/>
        </p:spPr>
        <p:txBody>
          <a:bodyPr wrap="square" lIns="0" tIns="0" rIns="0" bIns="0" rtlCol="0">
            <a:spAutoFit/>
          </a:bodyPr>
          <a:lstStyle/>
          <a:p>
            <a:r>
              <a:rPr lang="en-US" sz="2400" dirty="0">
                <a:solidFill>
                  <a:srgbClr val="505050"/>
                </a:solidFill>
                <a:latin typeface="+mj-lt"/>
              </a:rPr>
              <a:t>Get virtually anywhere access to the Microsoft Office tools you know and rely on, plus easy to administer business-class IT services</a:t>
            </a:r>
            <a:endParaRPr lang="en-US" sz="2400" spc="-70" dirty="0">
              <a:solidFill>
                <a:srgbClr val="505050"/>
              </a:solidFill>
              <a:latin typeface="+mj-lt"/>
            </a:endParaRPr>
          </a:p>
        </p:txBody>
      </p:sp>
      <p:pic>
        <p:nvPicPr>
          <p:cNvPr id="12" name="Picture 11"/>
          <p:cNvPicPr>
            <a:picLocks noChangeAspect="1"/>
          </p:cNvPicPr>
          <p:nvPr/>
        </p:nvPicPr>
        <p:blipFill>
          <a:blip r:embed="rId4"/>
          <a:stretch>
            <a:fillRect/>
          </a:stretch>
        </p:blipFill>
        <p:spPr>
          <a:xfrm>
            <a:off x="650901" y="3351669"/>
            <a:ext cx="6765899" cy="2971018"/>
          </a:xfrm>
          <a:prstGeom prst="rect">
            <a:avLst/>
          </a:prstGeom>
        </p:spPr>
      </p:pic>
      <p:pic>
        <p:nvPicPr>
          <p:cNvPr id="4" name="Picture 3"/>
          <p:cNvPicPr>
            <a:picLocks noChangeAspect="1"/>
          </p:cNvPicPr>
          <p:nvPr/>
        </p:nvPicPr>
        <p:blipFill>
          <a:blip r:embed="rId5"/>
          <a:stretch>
            <a:fillRect/>
          </a:stretch>
        </p:blipFill>
        <p:spPr>
          <a:xfrm>
            <a:off x="7324158" y="4296783"/>
            <a:ext cx="340418" cy="335555"/>
          </a:xfrm>
          <a:prstGeom prst="rect">
            <a:avLst/>
          </a:prstGeom>
        </p:spPr>
      </p:pic>
      <p:pic>
        <p:nvPicPr>
          <p:cNvPr id="5" name="Picture 4"/>
          <p:cNvPicPr>
            <a:picLocks noChangeAspect="1"/>
          </p:cNvPicPr>
          <p:nvPr/>
        </p:nvPicPr>
        <p:blipFill>
          <a:blip r:embed="rId6"/>
          <a:stretch>
            <a:fillRect/>
          </a:stretch>
        </p:blipFill>
        <p:spPr>
          <a:xfrm>
            <a:off x="7343440" y="3975585"/>
            <a:ext cx="321136" cy="321136"/>
          </a:xfrm>
          <a:prstGeom prst="rect">
            <a:avLst/>
          </a:prstGeom>
        </p:spPr>
      </p:pic>
      <p:pic>
        <p:nvPicPr>
          <p:cNvPr id="6" name="Picture 5"/>
          <p:cNvPicPr>
            <a:picLocks noChangeAspect="1"/>
          </p:cNvPicPr>
          <p:nvPr/>
        </p:nvPicPr>
        <p:blipFill>
          <a:blip r:embed="rId7"/>
          <a:stretch>
            <a:fillRect/>
          </a:stretch>
        </p:blipFill>
        <p:spPr>
          <a:xfrm>
            <a:off x="7324158" y="4614729"/>
            <a:ext cx="347815" cy="363160"/>
          </a:xfrm>
          <a:prstGeom prst="rect">
            <a:avLst/>
          </a:prstGeom>
        </p:spPr>
      </p:pic>
      <p:sp>
        <p:nvSpPr>
          <p:cNvPr id="7" name="TextBox 6"/>
          <p:cNvSpPr txBox="1"/>
          <p:nvPr/>
        </p:nvSpPr>
        <p:spPr>
          <a:xfrm>
            <a:off x="7683858" y="3927389"/>
            <a:ext cx="1327068" cy="369332"/>
          </a:xfrm>
          <a:prstGeom prst="rect">
            <a:avLst/>
          </a:prstGeom>
          <a:noFill/>
        </p:spPr>
        <p:txBody>
          <a:bodyPr wrap="square" rtlCol="0">
            <a:spAutoFit/>
          </a:bodyPr>
          <a:lstStyle/>
          <a:p>
            <a:r>
              <a:rPr lang="en-US" dirty="0" smtClean="0">
                <a:solidFill>
                  <a:schemeClr val="tx2">
                    <a:lumMod val="60000"/>
                    <a:lumOff val="40000"/>
                  </a:schemeClr>
                </a:solidFill>
              </a:rPr>
              <a:t>OneDrive</a:t>
            </a:r>
            <a:endParaRPr lang="en-US" dirty="0">
              <a:solidFill>
                <a:schemeClr val="tx2">
                  <a:lumMod val="60000"/>
                  <a:lumOff val="40000"/>
                </a:schemeClr>
              </a:solidFill>
            </a:endParaRPr>
          </a:p>
        </p:txBody>
      </p:sp>
      <p:sp>
        <p:nvSpPr>
          <p:cNvPr id="8" name="TextBox 7"/>
          <p:cNvSpPr txBox="1"/>
          <p:nvPr/>
        </p:nvSpPr>
        <p:spPr>
          <a:xfrm>
            <a:off x="7715332" y="4245397"/>
            <a:ext cx="1187591" cy="369332"/>
          </a:xfrm>
          <a:prstGeom prst="rect">
            <a:avLst/>
          </a:prstGeom>
          <a:noFill/>
        </p:spPr>
        <p:txBody>
          <a:bodyPr wrap="square" rtlCol="0">
            <a:spAutoFit/>
          </a:bodyPr>
          <a:lstStyle/>
          <a:p>
            <a:r>
              <a:rPr lang="en-US" dirty="0" smtClean="0">
                <a:solidFill>
                  <a:schemeClr val="tx2">
                    <a:lumMod val="60000"/>
                    <a:lumOff val="40000"/>
                  </a:schemeClr>
                </a:solidFill>
              </a:rPr>
              <a:t>Yammer</a:t>
            </a:r>
            <a:endParaRPr lang="en-US" dirty="0">
              <a:solidFill>
                <a:schemeClr val="tx2">
                  <a:lumMod val="60000"/>
                  <a:lumOff val="40000"/>
                </a:schemeClr>
              </a:solidFill>
            </a:endParaRPr>
          </a:p>
        </p:txBody>
      </p:sp>
      <p:sp>
        <p:nvSpPr>
          <p:cNvPr id="11" name="TextBox 10"/>
          <p:cNvSpPr txBox="1"/>
          <p:nvPr/>
        </p:nvSpPr>
        <p:spPr>
          <a:xfrm>
            <a:off x="7722729" y="4608557"/>
            <a:ext cx="1390791" cy="369332"/>
          </a:xfrm>
          <a:prstGeom prst="rect">
            <a:avLst/>
          </a:prstGeom>
          <a:noFill/>
        </p:spPr>
        <p:txBody>
          <a:bodyPr wrap="square" rtlCol="0">
            <a:spAutoFit/>
          </a:bodyPr>
          <a:lstStyle/>
          <a:p>
            <a:r>
              <a:rPr lang="en-US" dirty="0" smtClean="0">
                <a:solidFill>
                  <a:schemeClr val="tx2">
                    <a:lumMod val="60000"/>
                    <a:lumOff val="40000"/>
                  </a:schemeClr>
                </a:solidFill>
              </a:rPr>
              <a:t>Video</a:t>
            </a:r>
            <a:endParaRPr lang="en-US" dirty="0">
              <a:solidFill>
                <a:schemeClr val="tx2">
                  <a:lumMod val="60000"/>
                  <a:lumOff val="40000"/>
                </a:schemeClr>
              </a:solidFill>
            </a:endParaRPr>
          </a:p>
        </p:txBody>
      </p:sp>
      <p:pic>
        <p:nvPicPr>
          <p:cNvPr id="13" name="Picture 12"/>
          <p:cNvPicPr>
            <a:picLocks noChangeAspect="1"/>
          </p:cNvPicPr>
          <p:nvPr/>
        </p:nvPicPr>
        <p:blipFill>
          <a:blip r:embed="rId8"/>
          <a:stretch>
            <a:fillRect/>
          </a:stretch>
        </p:blipFill>
        <p:spPr>
          <a:xfrm>
            <a:off x="7324158" y="4991316"/>
            <a:ext cx="352762" cy="342683"/>
          </a:xfrm>
          <a:prstGeom prst="rect">
            <a:avLst/>
          </a:prstGeom>
        </p:spPr>
      </p:pic>
      <p:sp>
        <p:nvSpPr>
          <p:cNvPr id="14" name="TextBox 13"/>
          <p:cNvSpPr txBox="1"/>
          <p:nvPr/>
        </p:nvSpPr>
        <p:spPr>
          <a:xfrm>
            <a:off x="7722729" y="4977889"/>
            <a:ext cx="1390791" cy="369332"/>
          </a:xfrm>
          <a:prstGeom prst="rect">
            <a:avLst/>
          </a:prstGeom>
          <a:noFill/>
        </p:spPr>
        <p:txBody>
          <a:bodyPr wrap="square" rtlCol="0">
            <a:spAutoFit/>
          </a:bodyPr>
          <a:lstStyle/>
          <a:p>
            <a:r>
              <a:rPr lang="en-US" dirty="0" smtClean="0">
                <a:solidFill>
                  <a:schemeClr val="tx2">
                    <a:lumMod val="60000"/>
                    <a:lumOff val="40000"/>
                  </a:schemeClr>
                </a:solidFill>
              </a:rPr>
              <a:t>Delve</a:t>
            </a:r>
            <a:endParaRPr lang="en-US" dirty="0">
              <a:solidFill>
                <a:schemeClr val="tx2">
                  <a:lumMod val="60000"/>
                  <a:lumOff val="40000"/>
                </a:schemeClr>
              </a:solidFill>
            </a:endParaRPr>
          </a:p>
        </p:txBody>
      </p:sp>
    </p:spTree>
    <p:extLst>
      <p:ext uri="{BB962C8B-B14F-4D97-AF65-F5344CB8AC3E}">
        <p14:creationId xmlns:p14="http://schemas.microsoft.com/office/powerpoint/2010/main" val="3272140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27aa9422-7f1f-4c84-9cdf-302b1a67e513">
      <UserInfo>
        <DisplayName/>
        <AccountId xsi:nil="true"/>
        <AccountType/>
      </UserInfo>
    </SharedWithUsers>
    <Status xmlns="E12C9A00-CF93-42CD-9FC8-FAD4AAAB6A8C">Final</Status>
    <Module xmlns="E12C9A00-CF93-42CD-9FC8-FAD4AAAB6A8C">1</Module>
    <Content_x0020_Type xmlns="E12C9A00-CF93-42CD-9FC8-FAD4AAAB6A8C">Slide Presentation</Content_x0020_Typ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AE308256FC73A4F8FA5939740D94A20" ma:contentTypeVersion="" ma:contentTypeDescription="Create a new document." ma:contentTypeScope="" ma:versionID="0d7ae4efbc638897717f3c330999c5ee">
  <xsd:schema xmlns:xsd="http://www.w3.org/2001/XMLSchema" xmlns:xs="http://www.w3.org/2001/XMLSchema" xmlns:p="http://schemas.microsoft.com/office/2006/metadata/properties" xmlns:ns2="E12C9A00-CF93-42CD-9FC8-FAD4AAAB6A8C" xmlns:ns3="27aa9422-7f1f-4c84-9cdf-302b1a67e513" targetNamespace="http://schemas.microsoft.com/office/2006/metadata/properties" ma:root="true" ma:fieldsID="a293dc08102a73a0699fe85fed99b002" ns2:_="" ns3:_="">
    <xsd:import namespace="E12C9A00-CF93-42CD-9FC8-FAD4AAAB6A8C"/>
    <xsd:import namespace="27aa9422-7f1f-4c84-9cdf-302b1a67e513"/>
    <xsd:element name="properties">
      <xsd:complexType>
        <xsd:sequence>
          <xsd:element name="documentManagement">
            <xsd:complexType>
              <xsd:all>
                <xsd:element ref="ns2:Content_x0020_Type"/>
                <xsd:element ref="ns2:Module" minOccurs="0"/>
                <xsd:element ref="ns2:Status"/>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12C9A00-CF93-42CD-9FC8-FAD4AAAB6A8C"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Assessment Policheck"/>
          <xsd:enumeration value="Break Slides"/>
          <xsd:enumeration value="CC File"/>
          <xsd:enumeration value="CC Policheck"/>
          <xsd:enumeration value="Instructor Image"/>
          <xsd:enumeration value="Outline/Meeting Recordings"/>
          <xsd:enumeration value="Slide Presentation"/>
          <xsd:enumeration value="Slide Presentation Policheck"/>
          <xsd:enumeration value="SME Recruitment"/>
          <xsd:enumeration value="Video"/>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ma:displayName="Status" ma:default="Draft" ma:format="Dropdown" ma:internalName="Status">
      <xsd:simpleType>
        <xsd:restriction base="dms:Choice">
          <xsd:enumeration value="Draft"/>
          <xsd:enumeration value="Final"/>
        </xsd:restriction>
      </xsd:simpleType>
    </xsd:element>
  </xsd:schema>
  <xsd:schema xmlns:xsd="http://www.w3.org/2001/XMLSchema" xmlns:xs="http://www.w3.org/2001/XMLSchema" xmlns:dms="http://schemas.microsoft.com/office/2006/documentManagement/types" xmlns:pc="http://schemas.microsoft.com/office/infopath/2007/PartnerControls" targetNamespace="27aa9422-7f1f-4c84-9cdf-302b1a67e513"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025FDD9-4C58-4084-9F89-0E6ADD6FFF55}">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7aa9422-7f1f-4c84-9cdf-302b1a67e513"/>
    <ds:schemaRef ds:uri="http://purl.org/dc/elements/1.1/"/>
    <ds:schemaRef ds:uri="http://schemas.microsoft.com/office/2006/metadata/properties"/>
    <ds:schemaRef ds:uri="E12C9A00-CF93-42CD-9FC8-FAD4AAAB6A8C"/>
    <ds:schemaRef ds:uri="http://www.w3.org/XML/1998/namespace"/>
    <ds:schemaRef ds:uri="http://purl.org/dc/dcmitype/"/>
  </ds:schemaRefs>
</ds:datastoreItem>
</file>

<file path=customXml/itemProps2.xml><?xml version="1.0" encoding="utf-8"?>
<ds:datastoreItem xmlns:ds="http://schemas.openxmlformats.org/officeDocument/2006/customXml" ds:itemID="{1C5F0739-AFCF-4B3F-BBF7-7EF0CDA38E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12C9A00-CF93-42CD-9FC8-FAD4AAAB6A8C"/>
    <ds:schemaRef ds:uri="27aa9422-7f1f-4c84-9cdf-302b1a67e5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CA13EC-1D3C-4D6F-8D1C-E8A452CFC79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9319</TotalTime>
  <Words>3936</Words>
  <Application>Microsoft Office PowerPoint</Application>
  <PresentationFormat>Widescreen</PresentationFormat>
  <Paragraphs>384</Paragraphs>
  <Slides>39</Slides>
  <Notes>34</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Segoe UI</vt:lpstr>
      <vt:lpstr>Segoe UI Light</vt:lpstr>
      <vt:lpstr>Wingdings</vt:lpstr>
      <vt:lpstr>Zegoe UI SemiLight</vt:lpstr>
      <vt:lpstr>1_Office Theme</vt:lpstr>
      <vt:lpstr>Introduction to Administering Office 365   </vt:lpstr>
      <vt:lpstr>Course Objectives</vt:lpstr>
      <vt:lpstr>Assumed Knowledge </vt:lpstr>
      <vt:lpstr>     Join the MVA Community!</vt:lpstr>
      <vt:lpstr>PowerPoint Presentation</vt:lpstr>
      <vt:lpstr>PowerPoint Presentation</vt:lpstr>
      <vt:lpstr>Module 1: Office 365 Overview &amp; Infrastructure</vt:lpstr>
      <vt:lpstr>Module 1: Office 365 Overview &amp; Infrastructure</vt:lpstr>
      <vt:lpstr>Office 365 Overview </vt:lpstr>
      <vt:lpstr>Anywhere Access</vt:lpstr>
      <vt:lpstr>Worldwide, Secure, Compliant Datacenters</vt:lpstr>
      <vt:lpstr>Dive Into Office 365</vt:lpstr>
      <vt:lpstr>Office 365 Platform Capabilities</vt:lpstr>
      <vt:lpstr>Simplified Interfaces and Portals</vt:lpstr>
      <vt:lpstr>Services Connector </vt:lpstr>
      <vt:lpstr>Module 1: Office 365 Overview &amp; Infrastructure</vt:lpstr>
      <vt:lpstr>Module 1: Office 365 Overview &amp; Infrastructure</vt:lpstr>
      <vt:lpstr>Platform Requirements</vt:lpstr>
      <vt:lpstr>Microsoft Office 365 Admin Center</vt:lpstr>
      <vt:lpstr>Microsoft Office 365 Admin Center</vt:lpstr>
      <vt:lpstr>Billing and Subscription Management</vt:lpstr>
      <vt:lpstr>Support Management</vt:lpstr>
      <vt:lpstr>Service Health </vt:lpstr>
      <vt:lpstr>PowerPoint Presentation</vt:lpstr>
      <vt:lpstr>Module 1: Office 365 Overview &amp; Infrastructure</vt:lpstr>
      <vt:lpstr>Module 1: Office 365 Overview &amp; Infrastructure</vt:lpstr>
      <vt:lpstr>Hello PowerShell </vt:lpstr>
      <vt:lpstr>Using Service Module for PowerShell</vt:lpstr>
      <vt:lpstr>Common PowerShell Management Tasks</vt:lpstr>
      <vt:lpstr>Module 1: Office 365 Overview &amp; Infrastructure</vt:lpstr>
      <vt:lpstr>Module 1: Office 365 Overview &amp; Infrastructure</vt:lpstr>
      <vt:lpstr>Partner-Delegated Administrators</vt:lpstr>
      <vt:lpstr>Office 365 Partner Admin Portal</vt:lpstr>
      <vt:lpstr>Create Purchase Offers</vt:lpstr>
      <vt:lpstr>Send Trial Invitations</vt:lpstr>
      <vt:lpstr>Administer on Behalf of…</vt:lpstr>
      <vt:lpstr>Perform Admin Tasks</vt:lpstr>
      <vt:lpstr>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Gartland</dc:creator>
  <cp:lastModifiedBy>Henry Bosch</cp:lastModifiedBy>
  <cp:revision>144</cp:revision>
  <dcterms:created xsi:type="dcterms:W3CDTF">2013-02-15T23:12:42Z</dcterms:created>
  <dcterms:modified xsi:type="dcterms:W3CDTF">2015-10-05T15:05:25Z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0x0101003AE308256FC73A4F8FA5939740D94A20</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y fmtid="{D5CDD505-2E9C-101B-9397-08002B2CF9AE}" pid="6" name="TaxKeyword">
    <vt:lpwstr/>
  </property>
  <property fmtid="{D5CDD505-2E9C-101B-9397-08002B2CF9AE}" pid="7" name="DocVizPreviewMetadata_Count">
    <vt:i4>12</vt:i4>
  </property>
  <property fmtid="{D5CDD505-2E9C-101B-9397-08002B2CF9AE}" pid="8" name="DocVizPreviewMetadata_0">
    <vt:lpwstr>300x168x2</vt:lpwstr>
  </property>
</Properties>
</file>